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7" r:id="rId2"/>
    <p:sldId id="269" r:id="rId3"/>
    <p:sldId id="275" r:id="rId4"/>
    <p:sldId id="301" r:id="rId5"/>
    <p:sldId id="302" r:id="rId6"/>
    <p:sldId id="318" r:id="rId7"/>
    <p:sldId id="319" r:id="rId8"/>
    <p:sldId id="314" r:id="rId9"/>
    <p:sldId id="294" r:id="rId10"/>
    <p:sldId id="292" r:id="rId11"/>
    <p:sldId id="312" r:id="rId12"/>
    <p:sldId id="317" r:id="rId13"/>
    <p:sldId id="313" r:id="rId14"/>
    <p:sldId id="303" r:id="rId15"/>
    <p:sldId id="304" r:id="rId16"/>
    <p:sldId id="293" r:id="rId17"/>
    <p:sldId id="305" r:id="rId18"/>
    <p:sldId id="298" r:id="rId19"/>
    <p:sldId id="306" r:id="rId20"/>
    <p:sldId id="307" r:id="rId21"/>
    <p:sldId id="297" r:id="rId22"/>
    <p:sldId id="295" r:id="rId23"/>
    <p:sldId id="300" r:id="rId24"/>
    <p:sldId id="290" r:id="rId25"/>
    <p:sldId id="311" r:id="rId26"/>
    <p:sldId id="296" r:id="rId27"/>
    <p:sldId id="310" r:id="rId28"/>
    <p:sldId id="279" r:id="rId29"/>
    <p:sldId id="280" r:id="rId30"/>
    <p:sldId id="281" r:id="rId31"/>
    <p:sldId id="285" r:id="rId32"/>
    <p:sldId id="286" r:id="rId33"/>
    <p:sldId id="282" r:id="rId34"/>
    <p:sldId id="284" r:id="rId35"/>
    <p:sldId id="276" r:id="rId36"/>
    <p:sldId id="277" r:id="rId37"/>
    <p:sldId id="278" r:id="rId38"/>
    <p:sldId id="289" r:id="rId39"/>
    <p:sldId id="320" r:id="rId40"/>
    <p:sldId id="291" r:id="rId41"/>
    <p:sldId id="283" r:id="rId42"/>
    <p:sldId id="315" r:id="rId43"/>
    <p:sldId id="316" r:id="rId44"/>
    <p:sldId id="299" r:id="rId45"/>
  </p:sldIdLst>
  <p:sldSz cx="12188825"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1152">
          <p15:clr>
            <a:srgbClr val="A4A3A4"/>
          </p15:clr>
        </p15:guide>
        <p15:guide id="5" orient="horz" pos="3360">
          <p15:clr>
            <a:srgbClr val="A4A3A4"/>
          </p15:clr>
        </p15:guide>
        <p15:guide id="6" orient="horz" pos="3072">
          <p15:clr>
            <a:srgbClr val="A4A3A4"/>
          </p15:clr>
        </p15:guide>
        <p15:guide id="7" orient="horz" pos="864">
          <p15:clr>
            <a:srgbClr val="A4A3A4"/>
          </p15:clr>
        </p15:guide>
        <p15:guide id="8" orient="horz" pos="528">
          <p15:clr>
            <a:srgbClr val="A4A3A4"/>
          </p15:clr>
        </p15:guide>
        <p15:guide id="9" orient="horz" pos="2784">
          <p15:clr>
            <a:srgbClr val="A4A3A4"/>
          </p15:clr>
        </p15:guide>
        <p15:guide id="10" pos="3839">
          <p15:clr>
            <a:srgbClr val="A4A3A4"/>
          </p15:clr>
        </p15:guide>
        <p15:guide id="11" pos="959">
          <p15:clr>
            <a:srgbClr val="A4A3A4"/>
          </p15:clr>
        </p15:guide>
        <p15:guide id="12" pos="7007">
          <p15:clr>
            <a:srgbClr val="A4A3A4"/>
          </p15:clr>
        </p15:guide>
        <p15:guide id="13" pos="6719">
          <p15:clr>
            <a:srgbClr val="A4A3A4"/>
          </p15:clr>
        </p15:guide>
        <p15:guide id="14" pos="6143">
          <p15:clr>
            <a:srgbClr val="A4A3A4"/>
          </p15:clr>
        </p15:guide>
        <p15:guide id="15" pos="3983">
          <p15:clr>
            <a:srgbClr val="A4A3A4"/>
          </p15:clr>
        </p15:guide>
        <p15:guide id="16" pos="527">
          <p15:clr>
            <a:srgbClr val="A4A3A4"/>
          </p15:clr>
        </p15:guide>
        <p15:guide id="17" pos="715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25" autoAdjust="0"/>
    <p:restoredTop sz="94660"/>
  </p:normalViewPr>
  <p:slideViewPr>
    <p:cSldViewPr>
      <p:cViewPr>
        <p:scale>
          <a:sx n="75" d="100"/>
          <a:sy n="75" d="100"/>
        </p:scale>
        <p:origin x="1758" y="942"/>
      </p:cViewPr>
      <p:guideLst>
        <p:guide orient="horz" pos="2160"/>
        <p:guide orient="horz" pos="1008"/>
        <p:guide orient="horz" pos="3792"/>
        <p:guide orient="horz" pos="1152"/>
        <p:guide orient="horz" pos="3360"/>
        <p:guide orient="horz" pos="3072"/>
        <p:guide orient="horz" pos="864"/>
        <p:guide orient="horz" pos="528"/>
        <p:guide orient="horz" pos="2784"/>
        <p:guide pos="3839"/>
        <p:guide pos="959"/>
        <p:guide pos="7007"/>
        <p:guide pos="6719"/>
        <p:guide pos="6143"/>
        <p:guide pos="3983"/>
        <p:guide pos="527"/>
        <p:guide pos="7151"/>
      </p:guideLst>
    </p:cSldViewPr>
  </p:slideViewPr>
  <p:notesTextViewPr>
    <p:cViewPr>
      <p:scale>
        <a:sx n="1" d="1"/>
        <a:sy n="1" d="1"/>
      </p:scale>
      <p:origin x="0" y="0"/>
    </p:cViewPr>
  </p:notesTextViewPr>
  <p:notesViewPr>
    <p:cSldViewPr>
      <p:cViewPr varScale="1">
        <p:scale>
          <a:sx n="87" d="100"/>
          <a:sy n="87"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zh-CN" altLang="en-US" dirty="0">
              <a:latin typeface="宋体" panose="02010600030101010101" pitchFamily="2" charset="-122"/>
              <a:ea typeface="宋体" panose="02010600030101010101" pitchFamily="2"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5BE8D551-EAFC-440E-BE76-FE90AA8B3E59}" type="datetime1">
              <a:rPr lang="zh-CN" altLang="en-US" smtClean="0">
                <a:latin typeface="宋体" panose="02010600030101010101" pitchFamily="2" charset="-122"/>
                <a:ea typeface="宋体" panose="02010600030101010101" pitchFamily="2" charset="-122"/>
              </a:rPr>
              <a:t>2018/11/6 Tuesday</a:t>
            </a:fld>
            <a:endParaRPr dirty="0">
              <a:latin typeface="宋体" panose="02010600030101010101" pitchFamily="2" charset="-122"/>
              <a:ea typeface="宋体" panose="02010600030101010101" pitchFamily="2"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zh-CN" altLang="en-US" dirty="0">
              <a:latin typeface="宋体" panose="02010600030101010101" pitchFamily="2" charset="-122"/>
              <a:ea typeface="宋体" panose="02010600030101010101" pitchFamily="2" charset="-122"/>
            </a:endParaRPr>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7C119DBA-4540-49B3-8FA9-6259387ECF9E}" type="slidenum">
              <a:rPr lang="en-US" altLang="zh-CN">
                <a:latin typeface="宋体" panose="02010600030101010101" pitchFamily="2" charset="-122"/>
                <a:ea typeface="宋体" panose="02010600030101010101" pitchFamily="2" charset="-122"/>
              </a:rPr>
              <a:t>‹#›</a:t>
            </a:fld>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87619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zh-CN" altLang="en-US" noProof="0"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0A1D97-EEB6-429B-AC02-D2212B4618C4}" type="datetime1">
              <a:rPr lang="zh-CN" altLang="en-US" smtClean="0"/>
              <a:pPr/>
              <a:t>2018/11/6 Tuesday</a:t>
            </a:fld>
            <a:endParaRPr lang="zh-CN" altLang="en-US" dirty="0"/>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zh-CN" altLang="en-US" noProof="0" dirty="0"/>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E3B36274-F2B9-4C45-BBB4-0EDF4CD651A7}" type="slidenum">
              <a:rPr lang="en-US" altLang="zh-CN" noProof="0" smtClean="0"/>
              <a:t>‹#›</a:t>
            </a:fld>
            <a:endParaRPr lang="en-US" altLang="zh-CN" noProof="0" dirty="0"/>
          </a:p>
        </p:txBody>
      </p:sp>
    </p:spTree>
    <p:extLst>
      <p:ext uri="{BB962C8B-B14F-4D97-AF65-F5344CB8AC3E}">
        <p14:creationId xmlns:p14="http://schemas.microsoft.com/office/powerpoint/2010/main" val="2147688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j-ea"/>
        <a:ea typeface="+mj-ea"/>
        <a:cs typeface="+mn-cs"/>
      </a:defRPr>
    </a:lvl1pPr>
    <a:lvl2pPr marL="457200" algn="l" defTabSz="914400" rtl="0" eaLnBrk="1" latinLnBrk="0" hangingPunct="1">
      <a:defRPr sz="1200" kern="1200">
        <a:solidFill>
          <a:schemeClr val="tx1"/>
        </a:solidFill>
        <a:latin typeface="+mj-ea"/>
        <a:ea typeface="+mj-ea"/>
        <a:cs typeface="+mn-cs"/>
      </a:defRPr>
    </a:lvl2pPr>
    <a:lvl3pPr marL="914400" algn="l" defTabSz="914400" rtl="0" eaLnBrk="1" latinLnBrk="0" hangingPunct="1">
      <a:defRPr sz="1200" kern="1200">
        <a:solidFill>
          <a:schemeClr val="tx1"/>
        </a:solidFill>
        <a:latin typeface="+mj-ea"/>
        <a:ea typeface="+mj-ea"/>
        <a:cs typeface="+mn-cs"/>
      </a:defRPr>
    </a:lvl3pPr>
    <a:lvl4pPr marL="1371600" algn="l" defTabSz="914400" rtl="0" eaLnBrk="1" latinLnBrk="0" hangingPunct="1">
      <a:defRPr sz="1200" kern="1200">
        <a:solidFill>
          <a:schemeClr val="tx1"/>
        </a:solidFill>
        <a:latin typeface="+mj-ea"/>
        <a:ea typeface="+mj-ea"/>
        <a:cs typeface="+mn-cs"/>
      </a:defRPr>
    </a:lvl4pPr>
    <a:lvl5pPr marL="1828800" algn="l" defTabSz="914400" rtl="0" eaLnBrk="1" latinLnBrk="0" hangingPunct="1">
      <a:defRPr sz="1200" kern="1200">
        <a:solidFill>
          <a:schemeClr val="tx1"/>
        </a:solidFill>
        <a:latin typeface="+mj-ea"/>
        <a:ea typeface="+mj-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1</a:t>
            </a:fld>
            <a:endParaRPr lang="zh-CN" altLang="en-US" dirty="0">
              <a:latin typeface="+mj-ea"/>
              <a:ea typeface="+mj-ea"/>
            </a:endParaRPr>
          </a:p>
        </p:txBody>
      </p:sp>
    </p:spTree>
    <p:extLst>
      <p:ext uri="{BB962C8B-B14F-4D97-AF65-F5344CB8AC3E}">
        <p14:creationId xmlns:p14="http://schemas.microsoft.com/office/powerpoint/2010/main" val="1245023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10</a:t>
            </a:fld>
            <a:endParaRPr lang="zh-CN" altLang="en-US" dirty="0">
              <a:latin typeface="+mj-ea"/>
              <a:ea typeface="+mj-ea"/>
            </a:endParaRPr>
          </a:p>
        </p:txBody>
      </p:sp>
    </p:spTree>
    <p:extLst>
      <p:ext uri="{BB962C8B-B14F-4D97-AF65-F5344CB8AC3E}">
        <p14:creationId xmlns:p14="http://schemas.microsoft.com/office/powerpoint/2010/main" val="4073531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11</a:t>
            </a:fld>
            <a:endParaRPr lang="zh-CN" altLang="en-US" dirty="0">
              <a:latin typeface="+mj-ea"/>
              <a:ea typeface="+mj-ea"/>
            </a:endParaRPr>
          </a:p>
        </p:txBody>
      </p:sp>
    </p:spTree>
    <p:extLst>
      <p:ext uri="{BB962C8B-B14F-4D97-AF65-F5344CB8AC3E}">
        <p14:creationId xmlns:p14="http://schemas.microsoft.com/office/powerpoint/2010/main" val="3629636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12</a:t>
            </a:fld>
            <a:endParaRPr lang="zh-CN" altLang="en-US" dirty="0">
              <a:latin typeface="+mj-ea"/>
              <a:ea typeface="+mj-ea"/>
            </a:endParaRPr>
          </a:p>
        </p:txBody>
      </p:sp>
    </p:spTree>
    <p:extLst>
      <p:ext uri="{BB962C8B-B14F-4D97-AF65-F5344CB8AC3E}">
        <p14:creationId xmlns:p14="http://schemas.microsoft.com/office/powerpoint/2010/main" val="1887491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13</a:t>
            </a:fld>
            <a:endParaRPr lang="zh-CN" altLang="en-US" dirty="0">
              <a:latin typeface="+mj-ea"/>
              <a:ea typeface="+mj-ea"/>
            </a:endParaRPr>
          </a:p>
        </p:txBody>
      </p:sp>
    </p:spTree>
    <p:extLst>
      <p:ext uri="{BB962C8B-B14F-4D97-AF65-F5344CB8AC3E}">
        <p14:creationId xmlns:p14="http://schemas.microsoft.com/office/powerpoint/2010/main" val="132794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14</a:t>
            </a:fld>
            <a:endParaRPr lang="zh-CN" altLang="en-US" dirty="0">
              <a:latin typeface="+mj-ea"/>
              <a:ea typeface="+mj-ea"/>
            </a:endParaRPr>
          </a:p>
        </p:txBody>
      </p:sp>
    </p:spTree>
    <p:extLst>
      <p:ext uri="{BB962C8B-B14F-4D97-AF65-F5344CB8AC3E}">
        <p14:creationId xmlns:p14="http://schemas.microsoft.com/office/powerpoint/2010/main" val="2347477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15</a:t>
            </a:fld>
            <a:endParaRPr lang="zh-CN" altLang="en-US" dirty="0">
              <a:latin typeface="+mj-ea"/>
              <a:ea typeface="+mj-ea"/>
            </a:endParaRPr>
          </a:p>
        </p:txBody>
      </p:sp>
    </p:spTree>
    <p:extLst>
      <p:ext uri="{BB962C8B-B14F-4D97-AF65-F5344CB8AC3E}">
        <p14:creationId xmlns:p14="http://schemas.microsoft.com/office/powerpoint/2010/main" val="3486495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16</a:t>
            </a:fld>
            <a:endParaRPr lang="zh-CN" altLang="en-US" dirty="0">
              <a:latin typeface="+mj-ea"/>
              <a:ea typeface="+mj-ea"/>
            </a:endParaRPr>
          </a:p>
        </p:txBody>
      </p:sp>
    </p:spTree>
    <p:extLst>
      <p:ext uri="{BB962C8B-B14F-4D97-AF65-F5344CB8AC3E}">
        <p14:creationId xmlns:p14="http://schemas.microsoft.com/office/powerpoint/2010/main" val="3298049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17</a:t>
            </a:fld>
            <a:endParaRPr lang="zh-CN" altLang="en-US" dirty="0">
              <a:latin typeface="+mj-ea"/>
              <a:ea typeface="+mj-ea"/>
            </a:endParaRPr>
          </a:p>
        </p:txBody>
      </p:sp>
    </p:spTree>
    <p:extLst>
      <p:ext uri="{BB962C8B-B14F-4D97-AF65-F5344CB8AC3E}">
        <p14:creationId xmlns:p14="http://schemas.microsoft.com/office/powerpoint/2010/main" val="1812854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18</a:t>
            </a:fld>
            <a:endParaRPr lang="zh-CN" altLang="en-US" dirty="0">
              <a:latin typeface="+mj-ea"/>
              <a:ea typeface="+mj-ea"/>
            </a:endParaRPr>
          </a:p>
        </p:txBody>
      </p:sp>
    </p:spTree>
    <p:extLst>
      <p:ext uri="{BB962C8B-B14F-4D97-AF65-F5344CB8AC3E}">
        <p14:creationId xmlns:p14="http://schemas.microsoft.com/office/powerpoint/2010/main" val="3637133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19</a:t>
            </a:fld>
            <a:endParaRPr lang="zh-CN" altLang="en-US" dirty="0">
              <a:latin typeface="+mj-ea"/>
              <a:ea typeface="+mj-ea"/>
            </a:endParaRPr>
          </a:p>
        </p:txBody>
      </p:sp>
    </p:spTree>
    <p:extLst>
      <p:ext uri="{BB962C8B-B14F-4D97-AF65-F5344CB8AC3E}">
        <p14:creationId xmlns:p14="http://schemas.microsoft.com/office/powerpoint/2010/main" val="3841380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2</a:t>
            </a:fld>
            <a:endParaRPr lang="zh-CN" altLang="en-US" dirty="0">
              <a:latin typeface="+mj-ea"/>
              <a:ea typeface="+mj-ea"/>
            </a:endParaRPr>
          </a:p>
        </p:txBody>
      </p:sp>
    </p:spTree>
    <p:extLst>
      <p:ext uri="{BB962C8B-B14F-4D97-AF65-F5344CB8AC3E}">
        <p14:creationId xmlns:p14="http://schemas.microsoft.com/office/powerpoint/2010/main" val="278656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20</a:t>
            </a:fld>
            <a:endParaRPr lang="zh-CN" altLang="en-US" dirty="0">
              <a:latin typeface="+mj-ea"/>
              <a:ea typeface="+mj-ea"/>
            </a:endParaRPr>
          </a:p>
        </p:txBody>
      </p:sp>
    </p:spTree>
    <p:extLst>
      <p:ext uri="{BB962C8B-B14F-4D97-AF65-F5344CB8AC3E}">
        <p14:creationId xmlns:p14="http://schemas.microsoft.com/office/powerpoint/2010/main" val="1697309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21</a:t>
            </a:fld>
            <a:endParaRPr lang="zh-CN" altLang="en-US" dirty="0">
              <a:latin typeface="+mj-ea"/>
              <a:ea typeface="+mj-ea"/>
            </a:endParaRPr>
          </a:p>
        </p:txBody>
      </p:sp>
    </p:spTree>
    <p:extLst>
      <p:ext uri="{BB962C8B-B14F-4D97-AF65-F5344CB8AC3E}">
        <p14:creationId xmlns:p14="http://schemas.microsoft.com/office/powerpoint/2010/main" val="3707527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22</a:t>
            </a:fld>
            <a:endParaRPr lang="zh-CN" altLang="en-US" dirty="0">
              <a:latin typeface="+mj-ea"/>
              <a:ea typeface="+mj-ea"/>
            </a:endParaRPr>
          </a:p>
        </p:txBody>
      </p:sp>
    </p:spTree>
    <p:extLst>
      <p:ext uri="{BB962C8B-B14F-4D97-AF65-F5344CB8AC3E}">
        <p14:creationId xmlns:p14="http://schemas.microsoft.com/office/powerpoint/2010/main" val="3958570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23</a:t>
            </a:fld>
            <a:endParaRPr lang="zh-CN" altLang="en-US" dirty="0">
              <a:latin typeface="+mj-ea"/>
              <a:ea typeface="+mj-ea"/>
            </a:endParaRPr>
          </a:p>
        </p:txBody>
      </p:sp>
    </p:spTree>
    <p:extLst>
      <p:ext uri="{BB962C8B-B14F-4D97-AF65-F5344CB8AC3E}">
        <p14:creationId xmlns:p14="http://schemas.microsoft.com/office/powerpoint/2010/main" val="1080555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24</a:t>
            </a:fld>
            <a:endParaRPr lang="zh-CN" altLang="en-US" dirty="0">
              <a:latin typeface="+mj-ea"/>
              <a:ea typeface="+mj-ea"/>
            </a:endParaRPr>
          </a:p>
        </p:txBody>
      </p:sp>
    </p:spTree>
    <p:extLst>
      <p:ext uri="{BB962C8B-B14F-4D97-AF65-F5344CB8AC3E}">
        <p14:creationId xmlns:p14="http://schemas.microsoft.com/office/powerpoint/2010/main" val="2788044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25</a:t>
            </a:fld>
            <a:endParaRPr lang="zh-CN" altLang="en-US" dirty="0">
              <a:latin typeface="+mj-ea"/>
              <a:ea typeface="+mj-ea"/>
            </a:endParaRPr>
          </a:p>
        </p:txBody>
      </p:sp>
    </p:spTree>
    <p:extLst>
      <p:ext uri="{BB962C8B-B14F-4D97-AF65-F5344CB8AC3E}">
        <p14:creationId xmlns:p14="http://schemas.microsoft.com/office/powerpoint/2010/main" val="1871951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26</a:t>
            </a:fld>
            <a:endParaRPr lang="zh-CN" altLang="en-US" dirty="0">
              <a:latin typeface="+mj-ea"/>
              <a:ea typeface="+mj-ea"/>
            </a:endParaRPr>
          </a:p>
        </p:txBody>
      </p:sp>
    </p:spTree>
    <p:extLst>
      <p:ext uri="{BB962C8B-B14F-4D97-AF65-F5344CB8AC3E}">
        <p14:creationId xmlns:p14="http://schemas.microsoft.com/office/powerpoint/2010/main" val="2107247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27</a:t>
            </a:fld>
            <a:endParaRPr lang="zh-CN" altLang="en-US" dirty="0">
              <a:latin typeface="+mj-ea"/>
              <a:ea typeface="+mj-ea"/>
            </a:endParaRPr>
          </a:p>
        </p:txBody>
      </p:sp>
    </p:spTree>
    <p:extLst>
      <p:ext uri="{BB962C8B-B14F-4D97-AF65-F5344CB8AC3E}">
        <p14:creationId xmlns:p14="http://schemas.microsoft.com/office/powerpoint/2010/main" val="2018244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28</a:t>
            </a:fld>
            <a:endParaRPr lang="zh-CN" altLang="en-US" dirty="0">
              <a:latin typeface="+mj-ea"/>
              <a:ea typeface="+mj-ea"/>
            </a:endParaRPr>
          </a:p>
        </p:txBody>
      </p:sp>
    </p:spTree>
    <p:extLst>
      <p:ext uri="{BB962C8B-B14F-4D97-AF65-F5344CB8AC3E}">
        <p14:creationId xmlns:p14="http://schemas.microsoft.com/office/powerpoint/2010/main" val="3847556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29</a:t>
            </a:fld>
            <a:endParaRPr lang="zh-CN" altLang="en-US" dirty="0">
              <a:latin typeface="+mj-ea"/>
              <a:ea typeface="+mj-ea"/>
            </a:endParaRPr>
          </a:p>
        </p:txBody>
      </p:sp>
    </p:spTree>
    <p:extLst>
      <p:ext uri="{BB962C8B-B14F-4D97-AF65-F5344CB8AC3E}">
        <p14:creationId xmlns:p14="http://schemas.microsoft.com/office/powerpoint/2010/main" val="318981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3</a:t>
            </a:fld>
            <a:endParaRPr lang="zh-CN" altLang="en-US" dirty="0">
              <a:latin typeface="+mj-ea"/>
              <a:ea typeface="+mj-ea"/>
            </a:endParaRPr>
          </a:p>
        </p:txBody>
      </p:sp>
    </p:spTree>
    <p:extLst>
      <p:ext uri="{BB962C8B-B14F-4D97-AF65-F5344CB8AC3E}">
        <p14:creationId xmlns:p14="http://schemas.microsoft.com/office/powerpoint/2010/main" val="34595280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30</a:t>
            </a:fld>
            <a:endParaRPr lang="zh-CN" altLang="en-US" dirty="0">
              <a:latin typeface="+mj-ea"/>
              <a:ea typeface="+mj-ea"/>
            </a:endParaRPr>
          </a:p>
        </p:txBody>
      </p:sp>
    </p:spTree>
    <p:extLst>
      <p:ext uri="{BB962C8B-B14F-4D97-AF65-F5344CB8AC3E}">
        <p14:creationId xmlns:p14="http://schemas.microsoft.com/office/powerpoint/2010/main" val="3493939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31</a:t>
            </a:fld>
            <a:endParaRPr lang="zh-CN" altLang="en-US" dirty="0">
              <a:latin typeface="+mj-ea"/>
              <a:ea typeface="+mj-ea"/>
            </a:endParaRPr>
          </a:p>
        </p:txBody>
      </p:sp>
    </p:spTree>
    <p:extLst>
      <p:ext uri="{BB962C8B-B14F-4D97-AF65-F5344CB8AC3E}">
        <p14:creationId xmlns:p14="http://schemas.microsoft.com/office/powerpoint/2010/main" val="533485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32</a:t>
            </a:fld>
            <a:endParaRPr lang="zh-CN" altLang="en-US" dirty="0">
              <a:latin typeface="+mj-ea"/>
              <a:ea typeface="+mj-ea"/>
            </a:endParaRPr>
          </a:p>
        </p:txBody>
      </p:sp>
    </p:spTree>
    <p:extLst>
      <p:ext uri="{BB962C8B-B14F-4D97-AF65-F5344CB8AC3E}">
        <p14:creationId xmlns:p14="http://schemas.microsoft.com/office/powerpoint/2010/main" val="950967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33</a:t>
            </a:fld>
            <a:endParaRPr lang="zh-CN" altLang="en-US" dirty="0">
              <a:latin typeface="+mj-ea"/>
              <a:ea typeface="+mj-ea"/>
            </a:endParaRPr>
          </a:p>
        </p:txBody>
      </p:sp>
    </p:spTree>
    <p:extLst>
      <p:ext uri="{BB962C8B-B14F-4D97-AF65-F5344CB8AC3E}">
        <p14:creationId xmlns:p14="http://schemas.microsoft.com/office/powerpoint/2010/main" val="1012623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34</a:t>
            </a:fld>
            <a:endParaRPr lang="zh-CN" altLang="en-US" dirty="0">
              <a:latin typeface="+mj-ea"/>
              <a:ea typeface="+mj-ea"/>
            </a:endParaRPr>
          </a:p>
        </p:txBody>
      </p:sp>
    </p:spTree>
    <p:extLst>
      <p:ext uri="{BB962C8B-B14F-4D97-AF65-F5344CB8AC3E}">
        <p14:creationId xmlns:p14="http://schemas.microsoft.com/office/powerpoint/2010/main" val="449791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35</a:t>
            </a:fld>
            <a:endParaRPr lang="zh-CN" altLang="en-US" dirty="0">
              <a:latin typeface="+mj-ea"/>
              <a:ea typeface="+mj-ea"/>
            </a:endParaRPr>
          </a:p>
        </p:txBody>
      </p:sp>
    </p:spTree>
    <p:extLst>
      <p:ext uri="{BB962C8B-B14F-4D97-AF65-F5344CB8AC3E}">
        <p14:creationId xmlns:p14="http://schemas.microsoft.com/office/powerpoint/2010/main" val="734924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36</a:t>
            </a:fld>
            <a:endParaRPr lang="zh-CN" altLang="en-US" dirty="0">
              <a:latin typeface="+mj-ea"/>
              <a:ea typeface="+mj-ea"/>
            </a:endParaRPr>
          </a:p>
        </p:txBody>
      </p:sp>
    </p:spTree>
    <p:extLst>
      <p:ext uri="{BB962C8B-B14F-4D97-AF65-F5344CB8AC3E}">
        <p14:creationId xmlns:p14="http://schemas.microsoft.com/office/powerpoint/2010/main" val="3263944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37</a:t>
            </a:fld>
            <a:endParaRPr lang="zh-CN" altLang="en-US" dirty="0">
              <a:latin typeface="+mj-ea"/>
              <a:ea typeface="+mj-ea"/>
            </a:endParaRPr>
          </a:p>
        </p:txBody>
      </p:sp>
    </p:spTree>
    <p:extLst>
      <p:ext uri="{BB962C8B-B14F-4D97-AF65-F5344CB8AC3E}">
        <p14:creationId xmlns:p14="http://schemas.microsoft.com/office/powerpoint/2010/main" val="3920826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38</a:t>
            </a:fld>
            <a:endParaRPr lang="zh-CN" altLang="en-US" dirty="0">
              <a:latin typeface="+mj-ea"/>
              <a:ea typeface="+mj-ea"/>
            </a:endParaRPr>
          </a:p>
        </p:txBody>
      </p:sp>
    </p:spTree>
    <p:extLst>
      <p:ext uri="{BB962C8B-B14F-4D97-AF65-F5344CB8AC3E}">
        <p14:creationId xmlns:p14="http://schemas.microsoft.com/office/powerpoint/2010/main" val="3782354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39</a:t>
            </a:fld>
            <a:endParaRPr lang="en-US" altLang="zh-CN" dirty="0">
              <a:latin typeface="+mj-ea"/>
              <a:ea typeface="+mj-ea"/>
            </a:endParaRPr>
          </a:p>
        </p:txBody>
      </p:sp>
    </p:spTree>
    <p:extLst>
      <p:ext uri="{BB962C8B-B14F-4D97-AF65-F5344CB8AC3E}">
        <p14:creationId xmlns:p14="http://schemas.microsoft.com/office/powerpoint/2010/main" val="1838885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4</a:t>
            </a:fld>
            <a:endParaRPr lang="zh-CN" altLang="en-US" dirty="0">
              <a:latin typeface="+mj-ea"/>
              <a:ea typeface="+mj-ea"/>
            </a:endParaRPr>
          </a:p>
        </p:txBody>
      </p:sp>
    </p:spTree>
    <p:extLst>
      <p:ext uri="{BB962C8B-B14F-4D97-AF65-F5344CB8AC3E}">
        <p14:creationId xmlns:p14="http://schemas.microsoft.com/office/powerpoint/2010/main" val="2289108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40</a:t>
            </a:fld>
            <a:endParaRPr lang="zh-CN" altLang="en-US" dirty="0">
              <a:latin typeface="+mj-ea"/>
              <a:ea typeface="+mj-ea"/>
            </a:endParaRPr>
          </a:p>
        </p:txBody>
      </p:sp>
    </p:spTree>
    <p:extLst>
      <p:ext uri="{BB962C8B-B14F-4D97-AF65-F5344CB8AC3E}">
        <p14:creationId xmlns:p14="http://schemas.microsoft.com/office/powerpoint/2010/main" val="7546392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41</a:t>
            </a:fld>
            <a:endParaRPr lang="zh-CN" altLang="en-US" dirty="0">
              <a:latin typeface="+mj-ea"/>
              <a:ea typeface="+mj-ea"/>
            </a:endParaRPr>
          </a:p>
        </p:txBody>
      </p:sp>
    </p:spTree>
    <p:extLst>
      <p:ext uri="{BB962C8B-B14F-4D97-AF65-F5344CB8AC3E}">
        <p14:creationId xmlns:p14="http://schemas.microsoft.com/office/powerpoint/2010/main" val="596936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42</a:t>
            </a:fld>
            <a:endParaRPr lang="zh-CN" altLang="en-US" dirty="0">
              <a:latin typeface="+mj-ea"/>
              <a:ea typeface="+mj-ea"/>
            </a:endParaRPr>
          </a:p>
        </p:txBody>
      </p:sp>
    </p:spTree>
    <p:extLst>
      <p:ext uri="{BB962C8B-B14F-4D97-AF65-F5344CB8AC3E}">
        <p14:creationId xmlns:p14="http://schemas.microsoft.com/office/powerpoint/2010/main" val="7025299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43</a:t>
            </a:fld>
            <a:endParaRPr lang="zh-CN" altLang="en-US" dirty="0">
              <a:latin typeface="+mj-ea"/>
              <a:ea typeface="+mj-ea"/>
            </a:endParaRPr>
          </a:p>
        </p:txBody>
      </p:sp>
    </p:spTree>
    <p:extLst>
      <p:ext uri="{BB962C8B-B14F-4D97-AF65-F5344CB8AC3E}">
        <p14:creationId xmlns:p14="http://schemas.microsoft.com/office/powerpoint/2010/main" val="33042083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44</a:t>
            </a:fld>
            <a:endParaRPr lang="zh-CN" altLang="en-US" dirty="0">
              <a:latin typeface="+mj-ea"/>
              <a:ea typeface="+mj-ea"/>
            </a:endParaRPr>
          </a:p>
        </p:txBody>
      </p:sp>
    </p:spTree>
    <p:extLst>
      <p:ext uri="{BB962C8B-B14F-4D97-AF65-F5344CB8AC3E}">
        <p14:creationId xmlns:p14="http://schemas.microsoft.com/office/powerpoint/2010/main" val="564633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5</a:t>
            </a:fld>
            <a:endParaRPr lang="zh-CN" altLang="en-US" dirty="0">
              <a:latin typeface="+mj-ea"/>
              <a:ea typeface="+mj-ea"/>
            </a:endParaRPr>
          </a:p>
        </p:txBody>
      </p:sp>
    </p:spTree>
    <p:extLst>
      <p:ext uri="{BB962C8B-B14F-4D97-AF65-F5344CB8AC3E}">
        <p14:creationId xmlns:p14="http://schemas.microsoft.com/office/powerpoint/2010/main" val="2788928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6</a:t>
            </a:fld>
            <a:endParaRPr lang="zh-CN" altLang="en-US" dirty="0">
              <a:latin typeface="+mj-ea"/>
              <a:ea typeface="+mj-ea"/>
            </a:endParaRPr>
          </a:p>
        </p:txBody>
      </p:sp>
    </p:spTree>
    <p:extLst>
      <p:ext uri="{BB962C8B-B14F-4D97-AF65-F5344CB8AC3E}">
        <p14:creationId xmlns:p14="http://schemas.microsoft.com/office/powerpoint/2010/main" val="2320884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7</a:t>
            </a:fld>
            <a:endParaRPr lang="zh-CN" altLang="en-US" dirty="0">
              <a:latin typeface="+mj-ea"/>
              <a:ea typeface="+mj-ea"/>
            </a:endParaRPr>
          </a:p>
        </p:txBody>
      </p:sp>
    </p:spTree>
    <p:extLst>
      <p:ext uri="{BB962C8B-B14F-4D97-AF65-F5344CB8AC3E}">
        <p14:creationId xmlns:p14="http://schemas.microsoft.com/office/powerpoint/2010/main" val="2975892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8</a:t>
            </a:fld>
            <a:endParaRPr lang="zh-CN" altLang="en-US" dirty="0">
              <a:latin typeface="+mj-ea"/>
              <a:ea typeface="+mj-ea"/>
            </a:endParaRPr>
          </a:p>
        </p:txBody>
      </p:sp>
    </p:spTree>
    <p:extLst>
      <p:ext uri="{BB962C8B-B14F-4D97-AF65-F5344CB8AC3E}">
        <p14:creationId xmlns:p14="http://schemas.microsoft.com/office/powerpoint/2010/main" val="20273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E3B36274-F2B9-4C45-BBB4-0EDF4CD651A7}" type="slidenum">
              <a:rPr lang="en-US" altLang="zh-CN" smtClean="0">
                <a:latin typeface="+mj-ea"/>
                <a:ea typeface="+mj-ea"/>
              </a:rPr>
              <a:t>9</a:t>
            </a:fld>
            <a:endParaRPr lang="zh-CN" altLang="en-US" dirty="0">
              <a:latin typeface="+mj-ea"/>
              <a:ea typeface="+mj-ea"/>
            </a:endParaRPr>
          </a:p>
        </p:txBody>
      </p:sp>
    </p:spTree>
    <p:extLst>
      <p:ext uri="{BB962C8B-B14F-4D97-AF65-F5344CB8AC3E}">
        <p14:creationId xmlns:p14="http://schemas.microsoft.com/office/powerpoint/2010/main" val="8791494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2413" y="1371600"/>
            <a:ext cx="9144000" cy="3505200"/>
          </a:xfrm>
        </p:spPr>
        <p:txBody>
          <a:bodyPr rtlCol="0">
            <a:noAutofit/>
          </a:bodyPr>
          <a:lstStyle>
            <a:lvl1pPr>
              <a:defRPr sz="720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522413" y="4953000"/>
            <a:ext cx="8229600" cy="1066800"/>
          </a:xfrm>
        </p:spPr>
        <p:txBody>
          <a:bodyPr rtlCol="0">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noProof="0"/>
              <a:t>单击此处编辑母版副标题样式</a:t>
            </a:r>
            <a:endParaRPr lang="zh-CN" altLang="en-US" noProof="0" dirty="0"/>
          </a:p>
        </p:txBody>
      </p:sp>
      <p:sp>
        <p:nvSpPr>
          <p:cNvPr id="5" name="页脚占位符 3"/>
          <p:cNvSpPr>
            <a:spLocks noGrp="1"/>
          </p:cNvSpPr>
          <p:nvPr>
            <p:ph type="ftr" sz="quarter" idx="11"/>
          </p:nvPr>
        </p:nvSpPr>
        <p:spPr/>
        <p:txBody>
          <a:bodyPr rtlCol="0"/>
          <a:lstStyle/>
          <a:p>
            <a:pPr rtl="0"/>
            <a:endParaRPr lang="zh-CN" altLang="en-US" noProof="0" dirty="0"/>
          </a:p>
        </p:txBody>
      </p:sp>
      <p:sp>
        <p:nvSpPr>
          <p:cNvPr id="4" name="日期占位符 4"/>
          <p:cNvSpPr>
            <a:spLocks noGrp="1"/>
          </p:cNvSpPr>
          <p:nvPr>
            <p:ph type="dt" sz="half" idx="10"/>
          </p:nvPr>
        </p:nvSpPr>
        <p:spPr/>
        <p:txBody>
          <a:bodyPr rtlCol="0"/>
          <a:lstStyle>
            <a:lvl1pPr>
              <a:defRPr/>
            </a:lvl1pPr>
          </a:lstStyle>
          <a:p>
            <a:fld id="{3D1764DF-0BFF-4D1B-8A2B-D182D2C86982}" type="datetime1">
              <a:rPr lang="zh-CN" altLang="en-US" smtClean="0"/>
              <a:pPr/>
              <a:t>2018/11/6 Tuesday</a:t>
            </a:fld>
            <a:endParaRPr lang="zh-CN" altLang="en-US" dirty="0"/>
          </a:p>
        </p:txBody>
      </p:sp>
      <p:sp>
        <p:nvSpPr>
          <p:cNvPr id="6" name="幻灯片编号占位符 5"/>
          <p:cNvSpPr>
            <a:spLocks noGrp="1"/>
          </p:cNvSpPr>
          <p:nvPr>
            <p:ph type="sldNum" sz="quarter" idx="12"/>
          </p:nvPr>
        </p:nvSpPr>
        <p:spPr/>
        <p:txBody>
          <a:bodyPr rtlCol="0"/>
          <a:lstStyle/>
          <a:p>
            <a:pPr rtl="0"/>
            <a:fld id="{E5137D0E-4A4F-4307-8994-C1891D747D59}" type="slidenum">
              <a:rPr lang="en-US" altLang="zh-CN" noProof="0"/>
              <a:t>‹#›</a:t>
            </a:fld>
            <a:endParaRPr lang="zh-CN" altLang="en-US" noProof="0" dirty="0"/>
          </a:p>
        </p:txBody>
      </p:sp>
    </p:spTree>
    <p:extLst>
      <p:ext uri="{BB962C8B-B14F-4D97-AF65-F5344CB8AC3E}">
        <p14:creationId xmlns:p14="http://schemas.microsoft.com/office/powerpoint/2010/main" val="285686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lvl5pPr>
              <a:defRPr/>
            </a:lvl5pPr>
            <a:lvl6pPr>
              <a:defRPr baseline="0"/>
            </a:lvl6pPr>
            <a:lvl7pPr>
              <a:defRPr baseline="0"/>
            </a:lvl7pPr>
            <a:lvl8pPr>
              <a:defRPr baseline="0"/>
            </a:lvl8pPr>
            <a:lvl9pPr>
              <a:defRPr baseline="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页脚占位符 3"/>
          <p:cNvSpPr>
            <a:spLocks noGrp="1"/>
          </p:cNvSpPr>
          <p:nvPr>
            <p:ph type="ftr" sz="quarter" idx="11"/>
          </p:nvPr>
        </p:nvSpPr>
        <p:spPr/>
        <p:txBody>
          <a:bodyPr rtlCol="0"/>
          <a:lstStyle/>
          <a:p>
            <a:pPr rtl="0"/>
            <a:endParaRPr lang="zh-CN" altLang="en-US" noProof="0" dirty="0"/>
          </a:p>
        </p:txBody>
      </p:sp>
      <p:sp>
        <p:nvSpPr>
          <p:cNvPr id="4" name="日期占位符 4"/>
          <p:cNvSpPr>
            <a:spLocks noGrp="1"/>
          </p:cNvSpPr>
          <p:nvPr>
            <p:ph type="dt" sz="half" idx="10"/>
          </p:nvPr>
        </p:nvSpPr>
        <p:spPr/>
        <p:txBody>
          <a:bodyPr rtlCol="0"/>
          <a:lstStyle>
            <a:lvl1pPr>
              <a:defRPr/>
            </a:lvl1pPr>
          </a:lstStyle>
          <a:p>
            <a:fld id="{E56957BA-FEF4-4C8E-A3CA-15601733688D}" type="datetime1">
              <a:rPr lang="zh-CN" altLang="en-US" smtClean="0"/>
              <a:pPr/>
              <a:t>2018/11/6 Tuesday</a:t>
            </a:fld>
            <a:endParaRPr lang="zh-CN" altLang="en-US" dirty="0"/>
          </a:p>
        </p:txBody>
      </p:sp>
      <p:sp>
        <p:nvSpPr>
          <p:cNvPr id="6" name="幻灯片编号占位符 5"/>
          <p:cNvSpPr>
            <a:spLocks noGrp="1"/>
          </p:cNvSpPr>
          <p:nvPr>
            <p:ph type="sldNum" sz="quarter" idx="12"/>
          </p:nvPr>
        </p:nvSpPr>
        <p:spPr/>
        <p:txBody>
          <a:bodyPr rtlCol="0"/>
          <a:lstStyle/>
          <a:p>
            <a:pPr rtl="0"/>
            <a:fld id="{E5137D0E-4A4F-4307-8994-C1891D747D59}" type="slidenum">
              <a:rPr lang="en-US" altLang="zh-CN" noProof="0" smtClean="0"/>
              <a:t>‹#›</a:t>
            </a:fld>
            <a:endParaRPr lang="en-US" altLang="zh-CN" noProof="0" dirty="0"/>
          </a:p>
        </p:txBody>
      </p:sp>
    </p:spTree>
    <p:extLst>
      <p:ext uri="{BB962C8B-B14F-4D97-AF65-F5344CB8AC3E}">
        <p14:creationId xmlns:p14="http://schemas.microsoft.com/office/powerpoint/2010/main" val="18422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752012" y="533400"/>
            <a:ext cx="1371600" cy="5592764"/>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522411" y="533400"/>
            <a:ext cx="8077201" cy="5592764"/>
          </a:xfrm>
        </p:spPr>
        <p:txBody>
          <a:bodyPr vert="eaVert" rtlCol="0"/>
          <a:lstStyle>
            <a:lvl5pPr>
              <a:defRPr/>
            </a:lvl5pPr>
            <a:lvl6pPr>
              <a:defRPr/>
            </a:lvl6pPr>
            <a:lvl7pPr>
              <a:defRPr/>
            </a:lvl7pPr>
            <a:lvl8pPr>
              <a:defRPr/>
            </a:lvl8pPr>
            <a:lvl9pPr>
              <a:defRPr/>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页脚占位符 3"/>
          <p:cNvSpPr>
            <a:spLocks noGrp="1"/>
          </p:cNvSpPr>
          <p:nvPr>
            <p:ph type="ftr" sz="quarter" idx="11"/>
          </p:nvPr>
        </p:nvSpPr>
        <p:spPr/>
        <p:txBody>
          <a:bodyPr rtlCol="0"/>
          <a:lstStyle/>
          <a:p>
            <a:pPr rtl="0"/>
            <a:endParaRPr lang="zh-CN" altLang="en-US" noProof="0" dirty="0"/>
          </a:p>
        </p:txBody>
      </p:sp>
      <p:sp>
        <p:nvSpPr>
          <p:cNvPr id="4" name="日期占位符 4"/>
          <p:cNvSpPr>
            <a:spLocks noGrp="1"/>
          </p:cNvSpPr>
          <p:nvPr>
            <p:ph type="dt" sz="half" idx="10"/>
          </p:nvPr>
        </p:nvSpPr>
        <p:spPr/>
        <p:txBody>
          <a:bodyPr rtlCol="0"/>
          <a:lstStyle>
            <a:lvl1pPr>
              <a:defRPr/>
            </a:lvl1pPr>
          </a:lstStyle>
          <a:p>
            <a:fld id="{57D87D77-335E-42D4-B9D3-89AB7FEF850A}" type="datetime1">
              <a:rPr lang="zh-CN" altLang="en-US" smtClean="0"/>
              <a:pPr/>
              <a:t>2018/11/6 Tuesday</a:t>
            </a:fld>
            <a:endParaRPr lang="zh-CN" altLang="en-US" dirty="0"/>
          </a:p>
        </p:txBody>
      </p:sp>
      <p:sp>
        <p:nvSpPr>
          <p:cNvPr id="6" name="幻灯片编号占位符 5"/>
          <p:cNvSpPr>
            <a:spLocks noGrp="1"/>
          </p:cNvSpPr>
          <p:nvPr>
            <p:ph type="sldNum" sz="quarter" idx="12"/>
          </p:nvPr>
        </p:nvSpPr>
        <p:spPr/>
        <p:txBody>
          <a:bodyPr rtlCol="0"/>
          <a:lstStyle/>
          <a:p>
            <a:pPr rtl="0"/>
            <a:fld id="{E5137D0E-4A4F-4307-8994-C1891D747D59}" type="slidenum">
              <a:rPr lang="en-US" altLang="zh-CN" noProof="0" smtClean="0"/>
              <a:t>‹#›</a:t>
            </a:fld>
            <a:endParaRPr lang="en-US" altLang="zh-CN" noProof="0" dirty="0"/>
          </a:p>
        </p:txBody>
      </p:sp>
    </p:spTree>
    <p:extLst>
      <p:ext uri="{BB962C8B-B14F-4D97-AF65-F5344CB8AC3E}">
        <p14:creationId xmlns:p14="http://schemas.microsoft.com/office/powerpoint/2010/main" val="15501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5pPr>
              <a:defRPr/>
            </a:lvl5pPr>
            <a:lvl6pPr>
              <a:defRPr baseline="0"/>
            </a:lvl6pPr>
            <a:lvl7pPr>
              <a:defRPr baseline="0"/>
            </a:lvl7pPr>
            <a:lvl8pPr>
              <a:defRPr baseline="0"/>
            </a:lvl8pPr>
            <a:lvl9pPr>
              <a:defRPr baseline="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页脚占位符 3"/>
          <p:cNvSpPr>
            <a:spLocks noGrp="1"/>
          </p:cNvSpPr>
          <p:nvPr>
            <p:ph type="ftr" sz="quarter" idx="11"/>
          </p:nvPr>
        </p:nvSpPr>
        <p:spPr/>
        <p:txBody>
          <a:bodyPr rtlCol="0"/>
          <a:lstStyle/>
          <a:p>
            <a:pPr rtl="0"/>
            <a:endParaRPr lang="zh-CN" altLang="en-US" noProof="0" dirty="0"/>
          </a:p>
        </p:txBody>
      </p:sp>
      <p:sp>
        <p:nvSpPr>
          <p:cNvPr id="4" name="日期占位符 4"/>
          <p:cNvSpPr>
            <a:spLocks noGrp="1"/>
          </p:cNvSpPr>
          <p:nvPr>
            <p:ph type="dt" sz="half" idx="10"/>
          </p:nvPr>
        </p:nvSpPr>
        <p:spPr/>
        <p:txBody>
          <a:bodyPr rtlCol="0"/>
          <a:lstStyle>
            <a:lvl1pPr>
              <a:defRPr/>
            </a:lvl1pPr>
          </a:lstStyle>
          <a:p>
            <a:fld id="{166799E2-3CA5-4C9D-94C3-E2110570FF0B}" type="datetime1">
              <a:rPr lang="zh-CN" altLang="en-US" smtClean="0"/>
              <a:pPr/>
              <a:t>2018/11/6 Tuesday</a:t>
            </a:fld>
            <a:endParaRPr lang="zh-CN" altLang="en-US" dirty="0"/>
          </a:p>
        </p:txBody>
      </p:sp>
      <p:sp>
        <p:nvSpPr>
          <p:cNvPr id="6" name="幻灯片编号占位符 5"/>
          <p:cNvSpPr>
            <a:spLocks noGrp="1"/>
          </p:cNvSpPr>
          <p:nvPr>
            <p:ph type="sldNum" sz="quarter" idx="12"/>
          </p:nvPr>
        </p:nvSpPr>
        <p:spPr/>
        <p:txBody>
          <a:bodyPr rtlCol="0"/>
          <a:lstStyle/>
          <a:p>
            <a:pPr rtl="0"/>
            <a:fld id="{E5137D0E-4A4F-4307-8994-C1891D747D59}" type="slidenum">
              <a:rPr lang="en-US" altLang="zh-CN" noProof="0"/>
              <a:t>‹#›</a:t>
            </a:fld>
            <a:endParaRPr lang="zh-CN" altLang="en-US" noProof="0" dirty="0"/>
          </a:p>
        </p:txBody>
      </p:sp>
    </p:spTree>
    <p:extLst>
      <p:ext uri="{BB962C8B-B14F-4D97-AF65-F5344CB8AC3E}">
        <p14:creationId xmlns:p14="http://schemas.microsoft.com/office/powerpoint/2010/main" val="129945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522414" y="2514601"/>
            <a:ext cx="9144000" cy="2819400"/>
          </a:xfrm>
        </p:spPr>
        <p:txBody>
          <a:bodyPr rtlCol="0" anchor="b">
            <a:noAutofit/>
          </a:bodyPr>
          <a:lstStyle>
            <a:lvl1pPr algn="l">
              <a:defRPr sz="6600" b="0" i="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522413" y="990600"/>
            <a:ext cx="8229600" cy="1143000"/>
          </a:xfrm>
        </p:spPr>
        <p:txBody>
          <a:bodyPr rtlCol="0"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5" name="页脚占位符 3"/>
          <p:cNvSpPr>
            <a:spLocks noGrp="1"/>
          </p:cNvSpPr>
          <p:nvPr>
            <p:ph type="ftr" sz="quarter" idx="11"/>
          </p:nvPr>
        </p:nvSpPr>
        <p:spPr/>
        <p:txBody>
          <a:bodyPr rtlCol="0"/>
          <a:lstStyle/>
          <a:p>
            <a:pPr rtl="0"/>
            <a:endParaRPr lang="zh-CN" altLang="en-US" noProof="0" dirty="0"/>
          </a:p>
        </p:txBody>
      </p:sp>
      <p:sp>
        <p:nvSpPr>
          <p:cNvPr id="4" name="日期占位符 4"/>
          <p:cNvSpPr>
            <a:spLocks noGrp="1"/>
          </p:cNvSpPr>
          <p:nvPr>
            <p:ph type="dt" sz="half" idx="10"/>
          </p:nvPr>
        </p:nvSpPr>
        <p:spPr/>
        <p:txBody>
          <a:bodyPr rtlCol="0"/>
          <a:lstStyle>
            <a:lvl1pPr>
              <a:defRPr/>
            </a:lvl1pPr>
          </a:lstStyle>
          <a:p>
            <a:fld id="{F86F3DD1-C0FE-4CA7-96F6-14E5376380EC}" type="datetime1">
              <a:rPr lang="zh-CN" altLang="en-US" smtClean="0"/>
              <a:pPr/>
              <a:t>2018/11/6 Tuesday</a:t>
            </a:fld>
            <a:endParaRPr lang="zh-CN" altLang="en-US" dirty="0"/>
          </a:p>
        </p:txBody>
      </p:sp>
      <p:sp>
        <p:nvSpPr>
          <p:cNvPr id="6" name="幻灯片编号占位符 5"/>
          <p:cNvSpPr>
            <a:spLocks noGrp="1"/>
          </p:cNvSpPr>
          <p:nvPr>
            <p:ph type="sldNum" sz="quarter" idx="12"/>
          </p:nvPr>
        </p:nvSpPr>
        <p:spPr/>
        <p:txBody>
          <a:bodyPr rtlCol="0"/>
          <a:lstStyle/>
          <a:p>
            <a:pPr rtl="0"/>
            <a:fld id="{E5137D0E-4A4F-4307-8994-C1891D747D59}" type="slidenum">
              <a:rPr lang="en-US" altLang="zh-CN" noProof="0"/>
              <a:t>‹#›</a:t>
            </a:fld>
            <a:endParaRPr lang="zh-CN" altLang="en-US" noProof="0" dirty="0"/>
          </a:p>
        </p:txBody>
      </p:sp>
    </p:spTree>
    <p:extLst>
      <p:ext uri="{BB962C8B-B14F-4D97-AF65-F5344CB8AC3E}">
        <p14:creationId xmlns:p14="http://schemas.microsoft.com/office/powerpoint/2010/main" val="260699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522414" y="533400"/>
            <a:ext cx="9601200" cy="1143000"/>
          </a:xfrm>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522414" y="1828800"/>
            <a:ext cx="4645152" cy="4191000"/>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475412" y="1828800"/>
            <a:ext cx="4648201" cy="4191000"/>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6" name="页脚占位符 4"/>
          <p:cNvSpPr>
            <a:spLocks noGrp="1"/>
          </p:cNvSpPr>
          <p:nvPr>
            <p:ph type="ftr" sz="quarter" idx="11"/>
          </p:nvPr>
        </p:nvSpPr>
        <p:spPr/>
        <p:txBody>
          <a:bodyPr rtlCol="0"/>
          <a:lstStyle/>
          <a:p>
            <a:pPr rtl="0"/>
            <a:endParaRPr lang="zh-CN" altLang="en-US" noProof="0" dirty="0"/>
          </a:p>
        </p:txBody>
      </p:sp>
      <p:sp>
        <p:nvSpPr>
          <p:cNvPr id="5" name="日期占位符 5"/>
          <p:cNvSpPr>
            <a:spLocks noGrp="1"/>
          </p:cNvSpPr>
          <p:nvPr>
            <p:ph type="dt" sz="half" idx="10"/>
          </p:nvPr>
        </p:nvSpPr>
        <p:spPr/>
        <p:txBody>
          <a:bodyPr rtlCol="0"/>
          <a:lstStyle>
            <a:lvl1pPr>
              <a:defRPr/>
            </a:lvl1pPr>
          </a:lstStyle>
          <a:p>
            <a:fld id="{A36E73D5-A5DE-4A03-8FB8-EB14C67EE15B}" type="datetime1">
              <a:rPr lang="zh-CN" altLang="en-US" smtClean="0"/>
              <a:pPr/>
              <a:t>2018/11/6 Tuesday</a:t>
            </a:fld>
            <a:endParaRPr lang="zh-CN" altLang="en-US" dirty="0"/>
          </a:p>
        </p:txBody>
      </p:sp>
      <p:sp>
        <p:nvSpPr>
          <p:cNvPr id="7" name="幻灯片编号占位符 6"/>
          <p:cNvSpPr>
            <a:spLocks noGrp="1"/>
          </p:cNvSpPr>
          <p:nvPr>
            <p:ph type="sldNum" sz="quarter" idx="12"/>
          </p:nvPr>
        </p:nvSpPr>
        <p:spPr/>
        <p:txBody>
          <a:bodyPr rtlCol="0"/>
          <a:lstStyle/>
          <a:p>
            <a:pPr rtl="0"/>
            <a:fld id="{E5137D0E-4A4F-4307-8994-C1891D747D59}" type="slidenum">
              <a:rPr lang="en-US" altLang="zh-CN" noProof="0" smtClean="0"/>
              <a:t>‹#›</a:t>
            </a:fld>
            <a:endParaRPr lang="en-US" altLang="zh-CN" noProof="0" dirty="0"/>
          </a:p>
        </p:txBody>
      </p:sp>
    </p:spTree>
    <p:extLst>
      <p:ext uri="{BB962C8B-B14F-4D97-AF65-F5344CB8AC3E}">
        <p14:creationId xmlns:p14="http://schemas.microsoft.com/office/powerpoint/2010/main" val="257697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522414" y="533400"/>
            <a:ext cx="9601200" cy="1143000"/>
          </a:xfrm>
        </p:spPr>
        <p:txBody>
          <a:bodyPr rtlCol="0"/>
          <a:lstStyle>
            <a:lvl1pPr>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522414" y="1828800"/>
            <a:ext cx="46451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1522414" y="2667000"/>
            <a:ext cx="4645152" cy="3352800"/>
          </a:xfrm>
        </p:spPr>
        <p:txBody>
          <a:bodyPr rtlCol="0">
            <a:normAutofit/>
          </a:bodyPr>
          <a:lstStyle>
            <a:lvl1pPr>
              <a:defRPr sz="2000"/>
            </a:lvl1pPr>
            <a:lvl2pPr>
              <a:defRPr sz="1800"/>
            </a:lvl2pPr>
            <a:lvl3pPr>
              <a:defRPr sz="1600"/>
            </a:lvl3pPr>
            <a:lvl4pPr>
              <a:defRPr sz="1400"/>
            </a:lvl4pPr>
            <a:lvl5pPr>
              <a:defRPr sz="1400"/>
            </a:lvl5pPr>
            <a:lvl6pPr>
              <a:defRPr sz="1400" baseline="0"/>
            </a:lvl6pPr>
            <a:lvl7pPr>
              <a:defRPr sz="1400" baseline="0"/>
            </a:lvl7pPr>
            <a:lvl8pPr>
              <a:defRPr sz="1400" baseline="0"/>
            </a:lvl8pPr>
            <a:lvl9pPr>
              <a:defRPr sz="1400" baseline="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478462" y="1828800"/>
            <a:ext cx="46451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6478462" y="2667000"/>
            <a:ext cx="4645152" cy="3352800"/>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8" name="页脚占位符 6"/>
          <p:cNvSpPr>
            <a:spLocks noGrp="1"/>
          </p:cNvSpPr>
          <p:nvPr>
            <p:ph type="ftr" sz="quarter" idx="11"/>
          </p:nvPr>
        </p:nvSpPr>
        <p:spPr/>
        <p:txBody>
          <a:bodyPr rtlCol="0"/>
          <a:lstStyle/>
          <a:p>
            <a:pPr rtl="0"/>
            <a:endParaRPr lang="zh-CN" altLang="en-US" noProof="0" dirty="0"/>
          </a:p>
        </p:txBody>
      </p:sp>
      <p:sp>
        <p:nvSpPr>
          <p:cNvPr id="7" name="日期占位符 7"/>
          <p:cNvSpPr>
            <a:spLocks noGrp="1"/>
          </p:cNvSpPr>
          <p:nvPr>
            <p:ph type="dt" sz="half" idx="10"/>
          </p:nvPr>
        </p:nvSpPr>
        <p:spPr/>
        <p:txBody>
          <a:bodyPr rtlCol="0"/>
          <a:lstStyle>
            <a:lvl1pPr>
              <a:defRPr/>
            </a:lvl1pPr>
          </a:lstStyle>
          <a:p>
            <a:fld id="{56531402-C48B-45C7-8338-830D3FA708E8}" type="datetime1">
              <a:rPr lang="zh-CN" altLang="en-US" smtClean="0"/>
              <a:pPr/>
              <a:t>2018/11/6 Tuesday</a:t>
            </a:fld>
            <a:endParaRPr lang="zh-CN" altLang="en-US" dirty="0"/>
          </a:p>
        </p:txBody>
      </p:sp>
      <p:sp>
        <p:nvSpPr>
          <p:cNvPr id="9" name="幻灯片编号占位符 8"/>
          <p:cNvSpPr>
            <a:spLocks noGrp="1"/>
          </p:cNvSpPr>
          <p:nvPr>
            <p:ph type="sldNum" sz="quarter" idx="12"/>
          </p:nvPr>
        </p:nvSpPr>
        <p:spPr/>
        <p:txBody>
          <a:bodyPr rtlCol="0"/>
          <a:lstStyle/>
          <a:p>
            <a:pPr rtl="0"/>
            <a:fld id="{E5137D0E-4A4F-4307-8994-C1891D747D59}" type="slidenum">
              <a:rPr lang="en-US" altLang="zh-CN" noProof="0" smtClean="0"/>
              <a:t>‹#›</a:t>
            </a:fld>
            <a:endParaRPr lang="en-US" altLang="zh-CN" noProof="0" dirty="0"/>
          </a:p>
        </p:txBody>
      </p:sp>
    </p:spTree>
    <p:extLst>
      <p:ext uri="{BB962C8B-B14F-4D97-AF65-F5344CB8AC3E}">
        <p14:creationId xmlns:p14="http://schemas.microsoft.com/office/powerpoint/2010/main" val="50123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4" name="页脚占位符 2"/>
          <p:cNvSpPr>
            <a:spLocks noGrp="1"/>
          </p:cNvSpPr>
          <p:nvPr>
            <p:ph type="ftr" sz="quarter" idx="11"/>
          </p:nvPr>
        </p:nvSpPr>
        <p:spPr/>
        <p:txBody>
          <a:bodyPr rtlCol="0"/>
          <a:lstStyle/>
          <a:p>
            <a:pPr rtl="0"/>
            <a:endParaRPr lang="zh-CN" altLang="en-US" noProof="0" dirty="0"/>
          </a:p>
        </p:txBody>
      </p:sp>
      <p:sp>
        <p:nvSpPr>
          <p:cNvPr id="3" name="日期占位符 3"/>
          <p:cNvSpPr>
            <a:spLocks noGrp="1"/>
          </p:cNvSpPr>
          <p:nvPr>
            <p:ph type="dt" sz="half" idx="10"/>
          </p:nvPr>
        </p:nvSpPr>
        <p:spPr/>
        <p:txBody>
          <a:bodyPr rtlCol="0"/>
          <a:lstStyle>
            <a:lvl1pPr>
              <a:defRPr/>
            </a:lvl1pPr>
          </a:lstStyle>
          <a:p>
            <a:fld id="{1D213A6F-62C3-4BE8-B515-BFB6CD5E1DF1}" type="datetime1">
              <a:rPr lang="zh-CN" altLang="en-US" smtClean="0"/>
              <a:pPr/>
              <a:t>2018/11/6 Tuesday</a:t>
            </a:fld>
            <a:endParaRPr lang="zh-CN" altLang="en-US" dirty="0"/>
          </a:p>
        </p:txBody>
      </p:sp>
      <p:sp>
        <p:nvSpPr>
          <p:cNvPr id="5" name="幻灯片编号占位符 4"/>
          <p:cNvSpPr>
            <a:spLocks noGrp="1"/>
          </p:cNvSpPr>
          <p:nvPr>
            <p:ph type="sldNum" sz="quarter" idx="12"/>
          </p:nvPr>
        </p:nvSpPr>
        <p:spPr/>
        <p:txBody>
          <a:bodyPr rtlCol="0"/>
          <a:lstStyle/>
          <a:p>
            <a:pPr rtl="0"/>
            <a:fld id="{E5137D0E-4A4F-4307-8994-C1891D747D59}" type="slidenum">
              <a:rPr lang="en-US" altLang="zh-CN" noProof="0" smtClean="0"/>
              <a:t>‹#›</a:t>
            </a:fld>
            <a:endParaRPr lang="en-US" altLang="zh-CN" noProof="0" dirty="0"/>
          </a:p>
        </p:txBody>
      </p:sp>
    </p:spTree>
    <p:extLst>
      <p:ext uri="{BB962C8B-B14F-4D97-AF65-F5344CB8AC3E}">
        <p14:creationId xmlns:p14="http://schemas.microsoft.com/office/powerpoint/2010/main" val="245570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页脚占位符 1"/>
          <p:cNvSpPr>
            <a:spLocks noGrp="1"/>
          </p:cNvSpPr>
          <p:nvPr>
            <p:ph type="ftr" sz="quarter" idx="11"/>
          </p:nvPr>
        </p:nvSpPr>
        <p:spPr/>
        <p:txBody>
          <a:bodyPr rtlCol="0"/>
          <a:lstStyle/>
          <a:p>
            <a:pPr rtl="0"/>
            <a:endParaRPr lang="zh-CN" altLang="en-US" noProof="0" dirty="0"/>
          </a:p>
        </p:txBody>
      </p:sp>
      <p:sp>
        <p:nvSpPr>
          <p:cNvPr id="2" name="日期占位符 2"/>
          <p:cNvSpPr>
            <a:spLocks noGrp="1"/>
          </p:cNvSpPr>
          <p:nvPr>
            <p:ph type="dt" sz="half" idx="10"/>
          </p:nvPr>
        </p:nvSpPr>
        <p:spPr/>
        <p:txBody>
          <a:bodyPr rtlCol="0"/>
          <a:lstStyle>
            <a:lvl1pPr>
              <a:defRPr/>
            </a:lvl1pPr>
          </a:lstStyle>
          <a:p>
            <a:fld id="{F912600F-C6B7-48E7-80DB-91A1C757A881}" type="datetime1">
              <a:rPr lang="zh-CN" altLang="en-US" smtClean="0"/>
              <a:pPr/>
              <a:t>2018/11/6 Tuesday</a:t>
            </a:fld>
            <a:endParaRPr lang="zh-CN" altLang="en-US" dirty="0"/>
          </a:p>
        </p:txBody>
      </p:sp>
      <p:sp>
        <p:nvSpPr>
          <p:cNvPr id="4" name="幻灯片编号占位符 3"/>
          <p:cNvSpPr>
            <a:spLocks noGrp="1"/>
          </p:cNvSpPr>
          <p:nvPr>
            <p:ph type="sldNum" sz="quarter" idx="12"/>
          </p:nvPr>
        </p:nvSpPr>
        <p:spPr/>
        <p:txBody>
          <a:bodyPr rtlCol="0"/>
          <a:lstStyle/>
          <a:p>
            <a:pPr rtl="0"/>
            <a:fld id="{E5137D0E-4A4F-4307-8994-C1891D747D59}" type="slidenum">
              <a:rPr lang="en-US" altLang="zh-CN" noProof="0" smtClean="0"/>
              <a:t>‹#›</a:t>
            </a:fld>
            <a:endParaRPr lang="en-US" altLang="zh-CN" noProof="0" dirty="0"/>
          </a:p>
        </p:txBody>
      </p:sp>
    </p:spTree>
    <p:extLst>
      <p:ext uri="{BB962C8B-B14F-4D97-AF65-F5344CB8AC3E}">
        <p14:creationId xmlns:p14="http://schemas.microsoft.com/office/powerpoint/2010/main" val="395201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题注的内容">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6613" y="2590800"/>
            <a:ext cx="3276599" cy="1924050"/>
          </a:xfrm>
        </p:spPr>
        <p:txBody>
          <a:bodyPr rtlCol="0" anchor="b">
            <a:normAutofit/>
          </a:bodyPr>
          <a:lstStyle>
            <a:lvl1pPr algn="l">
              <a:defRPr sz="3200" b="0"/>
            </a:lvl1pPr>
          </a:lstStyle>
          <a:p>
            <a:pPr rtl="0"/>
            <a:r>
              <a:rPr lang="zh-CN" altLang="en-US" noProof="0"/>
              <a:t>单击此处编辑母版标题样式</a:t>
            </a:r>
            <a:endParaRPr lang="zh-CN" altLang="en-US" noProof="0" dirty="0"/>
          </a:p>
        </p:txBody>
      </p:sp>
      <p:sp>
        <p:nvSpPr>
          <p:cNvPr id="4" name="文本占位符 2"/>
          <p:cNvSpPr>
            <a:spLocks noGrp="1"/>
          </p:cNvSpPr>
          <p:nvPr>
            <p:ph type="body" sz="half" idx="2"/>
          </p:nvPr>
        </p:nvSpPr>
        <p:spPr>
          <a:xfrm>
            <a:off x="836613" y="4648200"/>
            <a:ext cx="3276599" cy="1371600"/>
          </a:xfrm>
        </p:spPr>
        <p:txBody>
          <a:bodyPr rtlCol="0">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3" name="内容占位符 3"/>
          <p:cNvSpPr>
            <a:spLocks noGrp="1"/>
          </p:cNvSpPr>
          <p:nvPr>
            <p:ph idx="1"/>
          </p:nvPr>
        </p:nvSpPr>
        <p:spPr>
          <a:xfrm>
            <a:off x="5180012" y="838200"/>
            <a:ext cx="6172201" cy="5181600"/>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9" name="页脚占位符 4"/>
          <p:cNvSpPr>
            <a:spLocks noGrp="1"/>
          </p:cNvSpPr>
          <p:nvPr>
            <p:ph type="ftr" sz="quarter" idx="11"/>
          </p:nvPr>
        </p:nvSpPr>
        <p:spPr/>
        <p:txBody>
          <a:bodyPr rtlCol="0"/>
          <a:lstStyle/>
          <a:p>
            <a:pPr rtl="0"/>
            <a:endParaRPr lang="zh-CN" altLang="en-US" noProof="0" dirty="0"/>
          </a:p>
        </p:txBody>
      </p:sp>
      <p:sp>
        <p:nvSpPr>
          <p:cNvPr id="8" name="日期占位符 5"/>
          <p:cNvSpPr>
            <a:spLocks noGrp="1"/>
          </p:cNvSpPr>
          <p:nvPr>
            <p:ph type="dt" sz="half" idx="10"/>
          </p:nvPr>
        </p:nvSpPr>
        <p:spPr/>
        <p:txBody>
          <a:bodyPr rtlCol="0"/>
          <a:lstStyle>
            <a:lvl1pPr>
              <a:defRPr/>
            </a:lvl1pPr>
          </a:lstStyle>
          <a:p>
            <a:fld id="{D7A80206-60B2-4858-9DFF-4D3DA10A56A1}" type="datetime1">
              <a:rPr lang="zh-CN" altLang="en-US" smtClean="0"/>
              <a:pPr/>
              <a:t>2018/11/6 Tuesday</a:t>
            </a:fld>
            <a:endParaRPr lang="zh-CN" altLang="en-US" dirty="0"/>
          </a:p>
        </p:txBody>
      </p:sp>
      <p:sp>
        <p:nvSpPr>
          <p:cNvPr id="10" name="幻灯片编号占位符 6"/>
          <p:cNvSpPr>
            <a:spLocks noGrp="1"/>
          </p:cNvSpPr>
          <p:nvPr>
            <p:ph type="sldNum" sz="quarter" idx="12"/>
          </p:nvPr>
        </p:nvSpPr>
        <p:spPr/>
        <p:txBody>
          <a:bodyPr rtlCol="0"/>
          <a:lstStyle/>
          <a:p>
            <a:pPr rtl="0"/>
            <a:fld id="{E5137D0E-4A4F-4307-8994-C1891D747D59}" type="slidenum">
              <a:rPr lang="en-US" altLang="zh-CN" noProof="0"/>
              <a:pPr/>
              <a:t>‹#›</a:t>
            </a:fld>
            <a:endParaRPr lang="zh-CN" altLang="en-US" noProof="0" dirty="0"/>
          </a:p>
        </p:txBody>
      </p:sp>
    </p:spTree>
    <p:extLst>
      <p:ext uri="{BB962C8B-B14F-4D97-AF65-F5344CB8AC3E}">
        <p14:creationId xmlns:p14="http://schemas.microsoft.com/office/powerpoint/2010/main" val="201828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6613" y="2590800"/>
            <a:ext cx="3276599" cy="1924050"/>
          </a:xfrm>
        </p:spPr>
        <p:txBody>
          <a:bodyPr rtlCol="0" anchor="b">
            <a:normAutofit/>
          </a:bodyPr>
          <a:lstStyle>
            <a:lvl1pPr algn="l">
              <a:defRPr sz="3200" b="0"/>
            </a:lvl1pPr>
          </a:lstStyle>
          <a:p>
            <a:pPr rtl="0"/>
            <a:r>
              <a:rPr lang="zh-CN" altLang="en-US" noProof="0"/>
              <a:t>单击此处编辑母版标题样式</a:t>
            </a:r>
            <a:endParaRPr lang="zh-CN" altLang="en-US" noProof="0" dirty="0"/>
          </a:p>
        </p:txBody>
      </p:sp>
      <p:sp>
        <p:nvSpPr>
          <p:cNvPr id="4" name="文本占位符 2"/>
          <p:cNvSpPr>
            <a:spLocks noGrp="1"/>
          </p:cNvSpPr>
          <p:nvPr>
            <p:ph type="body" sz="half" idx="2"/>
          </p:nvPr>
        </p:nvSpPr>
        <p:spPr>
          <a:xfrm>
            <a:off x="836613" y="4648200"/>
            <a:ext cx="3276599" cy="1371600"/>
          </a:xfrm>
        </p:spPr>
        <p:txBody>
          <a:bodyPr rtlCol="0">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3" name="图片占位符 3"/>
          <p:cNvSpPr>
            <a:spLocks noGrp="1"/>
          </p:cNvSpPr>
          <p:nvPr>
            <p:ph type="pic" idx="1"/>
          </p:nvPr>
        </p:nvSpPr>
        <p:spPr>
          <a:xfrm>
            <a:off x="5484812" y="836610"/>
            <a:ext cx="5867401" cy="5183190"/>
          </a:xfrm>
          <a:solidFill>
            <a:schemeClr val="bg2"/>
          </a:solidFill>
        </p:spPr>
        <p:txBody>
          <a:bodyPr tIns="9144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pic>
        <p:nvPicPr>
          <p:cNvPr id="9" name="图片 4" descr="为添加图像预留的空占位符。单击占位符，选择要添加的图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812" y="458787"/>
            <a:ext cx="6626225" cy="5938837"/>
          </a:xfrm>
          <a:prstGeom prst="rect">
            <a:avLst/>
          </a:prstGeom>
          <a:noFill/>
          <a:ln>
            <a:noFill/>
          </a:ln>
          <a:effectLst>
            <a:outerShdw blurRad="292100" algn="ctr" rotWithShape="0">
              <a:prstClr val="black">
                <a:alpha val="36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469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4" y="533400"/>
            <a:ext cx="9601200" cy="11430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4" y="1828800"/>
            <a:ext cx="9601200" cy="4191000"/>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a:p>
            <a:pPr lvl="5" rtl="0"/>
            <a:r>
              <a:rPr lang="zh-CN" altLang="en-US" noProof="0" dirty="0"/>
              <a:t>第六级</a:t>
            </a:r>
          </a:p>
          <a:p>
            <a:pPr lvl="6" rtl="0"/>
            <a:r>
              <a:rPr lang="zh-CN" altLang="en-US" noProof="0" dirty="0"/>
              <a:t>第七级</a:t>
            </a:r>
          </a:p>
          <a:p>
            <a:pPr lvl="7" rtl="0"/>
            <a:r>
              <a:rPr lang="zh-CN" altLang="en-US" noProof="0" dirty="0"/>
              <a:t>第八级</a:t>
            </a:r>
          </a:p>
          <a:p>
            <a:pPr lvl="8" rtl="0"/>
            <a:r>
              <a:rPr lang="zh-CN" altLang="en-US" noProof="0" dirty="0"/>
              <a:t>第九级</a:t>
            </a:r>
          </a:p>
        </p:txBody>
      </p:sp>
      <p:sp>
        <p:nvSpPr>
          <p:cNvPr id="5" name="页脚占位符 3"/>
          <p:cNvSpPr>
            <a:spLocks noGrp="1"/>
          </p:cNvSpPr>
          <p:nvPr>
            <p:ph type="ftr" sz="quarter" idx="3"/>
          </p:nvPr>
        </p:nvSpPr>
        <p:spPr>
          <a:xfrm>
            <a:off x="1517950" y="6172200"/>
            <a:ext cx="6862462" cy="273049"/>
          </a:xfrm>
          <a:prstGeom prst="rect">
            <a:avLst/>
          </a:prstGeom>
        </p:spPr>
        <p:txBody>
          <a:bodyPr vert="horz" lIns="91440" tIns="45720" rIns="91440" bIns="45720" rtlCol="0" anchor="ctr"/>
          <a:lstStyle>
            <a:lvl1pPr algn="l">
              <a:defRPr sz="1100">
                <a:solidFill>
                  <a:schemeClr val="tx1"/>
                </a:solidFill>
                <a:latin typeface="宋体" panose="02010600030101010101" pitchFamily="2" charset="-122"/>
                <a:ea typeface="宋体" panose="02010600030101010101" pitchFamily="2" charset="-122"/>
              </a:defRPr>
            </a:lvl1pPr>
          </a:lstStyle>
          <a:p>
            <a:endParaRPr lang="zh-CN" altLang="en-US" noProof="0" dirty="0"/>
          </a:p>
        </p:txBody>
      </p:sp>
      <p:sp>
        <p:nvSpPr>
          <p:cNvPr id="4" name="日期占位符 4"/>
          <p:cNvSpPr>
            <a:spLocks noGrp="1"/>
          </p:cNvSpPr>
          <p:nvPr>
            <p:ph type="dt" sz="half" idx="2"/>
          </p:nvPr>
        </p:nvSpPr>
        <p:spPr>
          <a:xfrm>
            <a:off x="8609012" y="6172200"/>
            <a:ext cx="1320059" cy="273049"/>
          </a:xfrm>
          <a:prstGeom prst="rect">
            <a:avLst/>
          </a:prstGeom>
        </p:spPr>
        <p:txBody>
          <a:bodyPr vert="horz" lIns="91440" tIns="45720" rIns="91440" bIns="45720" rtlCol="0" anchor="ctr"/>
          <a:lstStyle>
            <a:lvl1pPr algn="r">
              <a:defRPr sz="1100">
                <a:solidFill>
                  <a:schemeClr val="tx1"/>
                </a:solidFill>
                <a:latin typeface="宋体" panose="02010600030101010101" pitchFamily="2" charset="-122"/>
                <a:ea typeface="宋体" panose="02010600030101010101" pitchFamily="2" charset="-122"/>
              </a:defRPr>
            </a:lvl1pPr>
          </a:lstStyle>
          <a:p>
            <a:fld id="{FAAC343B-BF22-4E3E-AE6D-3B66D97B0160}" type="datetime1">
              <a:rPr lang="zh-CN" altLang="en-US" smtClean="0"/>
              <a:pPr/>
              <a:t>2018/11/6 Tuesday</a:t>
            </a:fld>
            <a:endParaRPr lang="en-US" dirty="0"/>
          </a:p>
        </p:txBody>
      </p:sp>
      <p:sp>
        <p:nvSpPr>
          <p:cNvPr id="6" name="幻灯片编号占位符 5"/>
          <p:cNvSpPr>
            <a:spLocks noGrp="1"/>
          </p:cNvSpPr>
          <p:nvPr>
            <p:ph type="sldNum" sz="quarter" idx="4"/>
          </p:nvPr>
        </p:nvSpPr>
        <p:spPr>
          <a:xfrm>
            <a:off x="10133012" y="6172200"/>
            <a:ext cx="990601" cy="273049"/>
          </a:xfrm>
          <a:prstGeom prst="rect">
            <a:avLst/>
          </a:prstGeom>
        </p:spPr>
        <p:txBody>
          <a:bodyPr vert="horz" lIns="91440" tIns="45720" rIns="91440" bIns="45720" rtlCol="0" anchor="ctr"/>
          <a:lstStyle>
            <a:lvl1pPr algn="r">
              <a:defRPr sz="1100">
                <a:solidFill>
                  <a:schemeClr val="tx1"/>
                </a:solidFill>
                <a:latin typeface="宋体" panose="02010600030101010101" pitchFamily="2" charset="-122"/>
                <a:ea typeface="宋体" panose="02010600030101010101" pitchFamily="2" charset="-122"/>
              </a:defRPr>
            </a:lvl1pPr>
          </a:lstStyle>
          <a:p>
            <a:fld id="{E5137D0E-4A4F-4307-8994-C1891D747D59}" type="slidenum">
              <a:rPr lang="en-US" altLang="zh-CN" noProof="0" smtClean="0"/>
              <a:pPr/>
              <a:t>‹#›</a:t>
            </a:fld>
            <a:endParaRPr lang="zh-CN" altLang="en-US" noProof="0" dirty="0"/>
          </a:p>
        </p:txBody>
      </p:sp>
    </p:spTree>
    <p:extLst>
      <p:ext uri="{BB962C8B-B14F-4D97-AF65-F5344CB8AC3E}">
        <p14:creationId xmlns:p14="http://schemas.microsoft.com/office/powerpoint/2010/main" val="1526050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宋体" panose="02010600030101010101" pitchFamily="2" charset="-122"/>
          <a:ea typeface="宋体" panose="02010600030101010101" pitchFamily="2" charset="-122"/>
          <a:cs typeface="+mj-cs"/>
        </a:defRPr>
      </a:lvl1pPr>
    </p:titleStyle>
    <p:bodyStyle>
      <a:lvl1pPr marL="223838" indent="-223838" algn="l" defTabSz="914400" rtl="0" eaLnBrk="1" latinLnBrk="0" hangingPunct="1">
        <a:lnSpc>
          <a:spcPct val="90000"/>
        </a:lnSpc>
        <a:spcBef>
          <a:spcPts val="1800"/>
        </a:spcBef>
        <a:buFont typeface="Arial" pitchFamily="34" charset="0"/>
        <a:buChar char="•"/>
        <a:defRPr sz="2000" kern="1200">
          <a:solidFill>
            <a:schemeClr val="tx1"/>
          </a:solidFill>
          <a:latin typeface="宋体" panose="02010600030101010101" pitchFamily="2" charset="-122"/>
          <a:ea typeface="宋体" panose="02010600030101010101" pitchFamily="2" charset="-122"/>
          <a:cs typeface="+mn-cs"/>
        </a:defRPr>
      </a:lvl1pPr>
      <a:lvl2pPr marL="502920" indent="-223838" algn="l" defTabSz="914400" rtl="0" eaLnBrk="1" latinLnBrk="0" hangingPunct="1">
        <a:lnSpc>
          <a:spcPct val="90000"/>
        </a:lnSpc>
        <a:spcBef>
          <a:spcPts val="800"/>
        </a:spcBef>
        <a:buFont typeface="Arial" pitchFamily="34" charset="0"/>
        <a:buChar char="–"/>
        <a:defRPr sz="1800" kern="1200">
          <a:solidFill>
            <a:schemeClr val="tx1"/>
          </a:solidFill>
          <a:latin typeface="宋体" panose="02010600030101010101" pitchFamily="2" charset="-122"/>
          <a:ea typeface="宋体" panose="02010600030101010101" pitchFamily="2" charset="-122"/>
          <a:cs typeface="+mn-cs"/>
        </a:defRPr>
      </a:lvl2pPr>
      <a:lvl3pPr marL="741363" indent="-171450" algn="l" defTabSz="914400" rtl="0" eaLnBrk="1" latinLnBrk="0" hangingPunct="1">
        <a:lnSpc>
          <a:spcPct val="90000"/>
        </a:lnSpc>
        <a:spcBef>
          <a:spcPts val="600"/>
        </a:spcBef>
        <a:buFont typeface="Arial" pitchFamily="34" charset="0"/>
        <a:buChar char="•"/>
        <a:defRPr sz="1600" kern="1200">
          <a:solidFill>
            <a:schemeClr val="tx1"/>
          </a:solidFill>
          <a:latin typeface="宋体" panose="02010600030101010101" pitchFamily="2" charset="-122"/>
          <a:ea typeface="宋体" panose="02010600030101010101" pitchFamily="2" charset="-122"/>
          <a:cs typeface="+mn-cs"/>
        </a:defRPr>
      </a:lvl3pPr>
      <a:lvl4pPr marL="966788" indent="-173038" algn="l" defTabSz="914400" rtl="0" eaLnBrk="1" latinLnBrk="0" hangingPunct="1">
        <a:lnSpc>
          <a:spcPct val="90000"/>
        </a:lnSpc>
        <a:spcBef>
          <a:spcPts val="600"/>
        </a:spcBef>
        <a:buFont typeface="Arial" pitchFamily="34" charset="0"/>
        <a:buChar char="–"/>
        <a:defRPr sz="1400" kern="1200">
          <a:solidFill>
            <a:schemeClr val="tx1"/>
          </a:solidFill>
          <a:latin typeface="宋体" panose="02010600030101010101" pitchFamily="2" charset="-122"/>
          <a:ea typeface="宋体" panose="02010600030101010101" pitchFamily="2" charset="-122"/>
          <a:cs typeface="+mn-cs"/>
        </a:defRPr>
      </a:lvl4pPr>
      <a:lvl5pPr marL="1208088" indent="-173038" algn="l" defTabSz="914400" rtl="0" eaLnBrk="1" latinLnBrk="0" hangingPunct="1">
        <a:lnSpc>
          <a:spcPct val="90000"/>
        </a:lnSpc>
        <a:spcBef>
          <a:spcPts val="600"/>
        </a:spcBef>
        <a:buFont typeface="Arial" pitchFamily="34" charset="0"/>
        <a:buChar char="•"/>
        <a:defRPr sz="1400" kern="1200">
          <a:solidFill>
            <a:schemeClr val="tx1"/>
          </a:solidFill>
          <a:latin typeface="宋体" panose="02010600030101010101" pitchFamily="2" charset="-122"/>
          <a:ea typeface="宋体" panose="02010600030101010101" pitchFamily="2" charset="-122"/>
          <a:cs typeface="+mn-cs"/>
        </a:defRPr>
      </a:lvl5pPr>
      <a:lvl6pPr marL="1444752" indent="-173736" algn="l" defTabSz="914400" rtl="0" eaLnBrk="1" latinLnBrk="0" hangingPunct="1">
        <a:lnSpc>
          <a:spcPct val="90000"/>
        </a:lnSpc>
        <a:spcBef>
          <a:spcPts val="600"/>
        </a:spcBef>
        <a:buFont typeface="Arial" pitchFamily="34" charset="0"/>
        <a:buChar char="–"/>
        <a:defRPr sz="1400" kern="1200">
          <a:solidFill>
            <a:schemeClr val="tx1"/>
          </a:solidFill>
          <a:latin typeface="宋体" panose="02010600030101010101" pitchFamily="2" charset="-122"/>
          <a:ea typeface="宋体" panose="02010600030101010101" pitchFamily="2" charset="-122"/>
          <a:cs typeface="+mn-cs"/>
        </a:defRPr>
      </a:lvl6pPr>
      <a:lvl7pPr marL="1682496" indent="-173736" algn="l" defTabSz="914400" rtl="0" eaLnBrk="1" latinLnBrk="0" hangingPunct="1">
        <a:lnSpc>
          <a:spcPct val="90000"/>
        </a:lnSpc>
        <a:spcBef>
          <a:spcPts val="600"/>
        </a:spcBef>
        <a:buFont typeface="Arial" pitchFamily="34" charset="0"/>
        <a:buChar char="•"/>
        <a:defRPr sz="1400" kern="1200">
          <a:solidFill>
            <a:schemeClr val="tx1"/>
          </a:solidFill>
          <a:latin typeface="宋体" panose="02010600030101010101" pitchFamily="2" charset="-122"/>
          <a:ea typeface="宋体" panose="02010600030101010101" pitchFamily="2" charset="-122"/>
          <a:cs typeface="+mn-cs"/>
        </a:defRPr>
      </a:lvl7pPr>
      <a:lvl8pPr marL="1920240" indent="-173736" algn="l" defTabSz="914400" rtl="0" eaLnBrk="1" latinLnBrk="0" hangingPunct="1">
        <a:lnSpc>
          <a:spcPct val="90000"/>
        </a:lnSpc>
        <a:spcBef>
          <a:spcPts val="600"/>
        </a:spcBef>
        <a:buFont typeface="Arial" pitchFamily="34" charset="0"/>
        <a:buChar char="–"/>
        <a:defRPr sz="1400" kern="1200">
          <a:solidFill>
            <a:schemeClr val="tx1"/>
          </a:solidFill>
          <a:latin typeface="宋体" panose="02010600030101010101" pitchFamily="2" charset="-122"/>
          <a:ea typeface="宋体" panose="02010600030101010101" pitchFamily="2" charset="-122"/>
          <a:cs typeface="+mn-cs"/>
        </a:defRPr>
      </a:lvl8pPr>
      <a:lvl9pPr marL="2157984" indent="-173736" algn="l" defTabSz="914400" rtl="0" eaLnBrk="1" latinLnBrk="0" hangingPunct="1">
        <a:lnSpc>
          <a:spcPct val="90000"/>
        </a:lnSpc>
        <a:spcBef>
          <a:spcPts val="600"/>
        </a:spcBef>
        <a:buFont typeface="Arial" pitchFamily="34" charset="0"/>
        <a:buChar char="•"/>
        <a:defRPr sz="1400" kern="1200">
          <a:solidFill>
            <a:schemeClr val="tx1"/>
          </a:solidFill>
          <a:latin typeface="宋体" panose="02010600030101010101" pitchFamily="2" charset="-122"/>
          <a:ea typeface="宋体" panose="02010600030101010101" pitchFamily="2" charset="-122"/>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bmva.ac.uk/"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sigsac.org/wisec/" TargetMode="External"/><Relationship Id="rId7" Type="http://schemas.openxmlformats.org/officeDocument/2006/relationships/hyperlink" Target="http://www.dfrws.org/"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www.geocities.com/acns_home/" TargetMode="External"/><Relationship Id="rId5" Type="http://schemas.openxmlformats.org/officeDocument/2006/relationships/hyperlink" Target="http://dsns.csie.nctu.edu.tw/asiaccs/" TargetMode="External"/><Relationship Id="rId4" Type="http://schemas.openxmlformats.org/officeDocument/2006/relationships/hyperlink" Target="http://www.sacmat.org/"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cups.cs.cmu.edu/soups" TargetMode="External"/><Relationship Id="rId3" Type="http://schemas.openxmlformats.org/officeDocument/2006/relationships/hyperlink" Target="http://www.dimva.org/" TargetMode="External"/><Relationship Id="rId7" Type="http://schemas.openxmlformats.org/officeDocument/2006/relationships/hyperlink" Target="http://www.nspw.org/current/"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www.securecomm.org/" TargetMode="External"/><Relationship Id="rId5" Type="http://schemas.openxmlformats.org/officeDocument/2006/relationships/hyperlink" Target="http://www.ifip119.org/Conferences/" TargetMode="External"/><Relationship Id="rId4" Type="http://schemas.openxmlformats.org/officeDocument/2006/relationships/hyperlink" Target="http://www.gi-fg-sidar.de/"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usenix.org/event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rtl="0"/>
            <a:r>
              <a:rPr lang="zh-CN" altLang="en-US" dirty="0"/>
              <a:t>组会汇报</a:t>
            </a:r>
            <a:endParaRPr lang="zh-cn" dirty="0"/>
          </a:p>
        </p:txBody>
      </p:sp>
      <p:sp>
        <p:nvSpPr>
          <p:cNvPr id="3" name="副标题 2"/>
          <p:cNvSpPr>
            <a:spLocks noGrp="1"/>
          </p:cNvSpPr>
          <p:nvPr>
            <p:ph type="subTitle" idx="1"/>
          </p:nvPr>
        </p:nvSpPr>
        <p:spPr/>
        <p:txBody>
          <a:bodyPr rtlCol="0"/>
          <a:lstStyle/>
          <a:p>
            <a:pPr rtl="0"/>
            <a:r>
              <a:rPr lang="en-US" altLang="zh-CN" dirty="0">
                <a:solidFill>
                  <a:schemeClr val="tx1">
                    <a:lumMod val="50000"/>
                  </a:schemeClr>
                </a:solidFill>
              </a:rPr>
              <a:t>2018</a:t>
            </a:r>
            <a:r>
              <a:rPr lang="zh-CN" altLang="en-US" dirty="0">
                <a:solidFill>
                  <a:schemeClr val="tx1">
                    <a:lumMod val="50000"/>
                  </a:schemeClr>
                </a:solidFill>
              </a:rPr>
              <a:t>年</a:t>
            </a:r>
            <a:r>
              <a:rPr lang="en-US" altLang="zh-CN" dirty="0">
                <a:solidFill>
                  <a:schemeClr val="tx1">
                    <a:lumMod val="50000"/>
                  </a:schemeClr>
                </a:solidFill>
              </a:rPr>
              <a:t>11</a:t>
            </a:r>
            <a:r>
              <a:rPr lang="zh-CN" altLang="en-US" dirty="0">
                <a:solidFill>
                  <a:schemeClr val="tx1">
                    <a:lumMod val="50000"/>
                  </a:schemeClr>
                </a:solidFill>
              </a:rPr>
              <a:t>月</a:t>
            </a:r>
            <a:r>
              <a:rPr lang="en-US" altLang="zh-CN" dirty="0">
                <a:solidFill>
                  <a:schemeClr val="tx1">
                    <a:lumMod val="50000"/>
                  </a:schemeClr>
                </a:solidFill>
              </a:rPr>
              <a:t>6</a:t>
            </a:r>
            <a:r>
              <a:rPr lang="zh-CN" altLang="en-US" dirty="0">
                <a:solidFill>
                  <a:schemeClr val="tx1">
                    <a:lumMod val="50000"/>
                  </a:schemeClr>
                </a:solidFill>
              </a:rPr>
              <a:t>日</a:t>
            </a:r>
            <a:endParaRPr lang="zh-cn" dirty="0">
              <a:solidFill>
                <a:schemeClr val="tx1">
                  <a:lumMod val="50000"/>
                </a:schemeClr>
              </a:solidFill>
            </a:endParaRPr>
          </a:p>
        </p:txBody>
      </p:sp>
    </p:spTree>
    <p:extLst>
      <p:ext uri="{BB962C8B-B14F-4D97-AF65-F5344CB8AC3E}">
        <p14:creationId xmlns:p14="http://schemas.microsoft.com/office/powerpoint/2010/main" val="45656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2A6ACE3-06B4-4B3C-A59A-EAD61E3F2B32}"/>
              </a:ext>
            </a:extLst>
          </p:cNvPr>
          <p:cNvSpPr/>
          <p:nvPr/>
        </p:nvSpPr>
        <p:spPr>
          <a:xfrm>
            <a:off x="449705" y="272181"/>
            <a:ext cx="1014701" cy="376000"/>
          </a:xfrm>
          <a:prstGeom prst="rect">
            <a:avLst/>
          </a:prstGeom>
        </p:spPr>
        <p:txBody>
          <a:bodyPr wrap="none">
            <a:spAutoFit/>
          </a:bodyPr>
          <a:lstStyle/>
          <a:p>
            <a:pPr marR="26670" algn="ctr">
              <a:lnSpc>
                <a:spcPct val="107000"/>
              </a:lnSpc>
              <a:spcAft>
                <a:spcPts val="0"/>
              </a:spcAft>
            </a:pPr>
            <a:r>
              <a:rPr lang="en-US" altLang="zh-CN" kern="100" dirty="0"/>
              <a:t>FORTE </a:t>
            </a:r>
            <a:endParaRPr lang="zh-CN" altLang="zh-CN" kern="100" dirty="0">
              <a:solidFill>
                <a:srgbClr val="000000"/>
              </a:solidFill>
              <a:latin typeface="Calibri" panose="020F0502020204030204" pitchFamily="34" charset="0"/>
              <a:ea typeface="Calibri" panose="020F0502020204030204" pitchFamily="34" charset="0"/>
            </a:endParaRPr>
          </a:p>
        </p:txBody>
      </p:sp>
      <p:sp>
        <p:nvSpPr>
          <p:cNvPr id="3" name="Rectangle 1">
            <a:extLst>
              <a:ext uri="{FF2B5EF4-FFF2-40B4-BE49-F238E27FC236}">
                <a16:creationId xmlns:a16="http://schemas.microsoft.com/office/drawing/2014/main" id="{3F56BF82-FF50-4D1C-8BB2-8F64DE662902}"/>
              </a:ext>
            </a:extLst>
          </p:cNvPr>
          <p:cNvSpPr>
            <a:spLocks noChangeArrowheads="1"/>
          </p:cNvSpPr>
          <p:nvPr/>
        </p:nvSpPr>
        <p:spPr bwMode="auto">
          <a:xfrm>
            <a:off x="224852" y="764704"/>
            <a:ext cx="11739120" cy="505008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rgbClr val="333333"/>
                </a:solidFill>
                <a:effectLst/>
                <a:latin typeface="Arial Unicode MS" panose="020B0604020202020204" pitchFamily="34" charset="-122"/>
                <a:ea typeface="Monaco"/>
              </a:rPr>
              <a:t>特别关注主题：</a:t>
            </a:r>
            <a:r>
              <a:rPr kumimoji="0" lang="zh-CN" altLang="zh-CN" b="0" i="0" u="none" strike="noStrike" cap="none" normalizeH="0" baseline="0" dirty="0">
                <a:ln>
                  <a:noFill/>
                </a:ln>
                <a:solidFill>
                  <a:srgbClr val="333333"/>
                </a:solidFill>
                <a:effectLst/>
                <a:latin typeface="Arial Unicode MS" panose="020B0604020202020204" pitchFamily="34" charset="-122"/>
                <a:ea typeface="Monaco"/>
              </a:rPr>
              <a:t>Software quality, reliability, availability, and safety; Security, privacy, and trust in distributed and/or communicating systems; Service-oriented, ubiquitous, and cloud computing systems Component- and model-based design Object technology, modularity, software adaptation Self-stabilization and self-healing/organizing Verification, validation, formal analysis, and testing of the above. </a:t>
            </a:r>
            <a:br>
              <a:rPr kumimoji="0" lang="zh-CN" altLang="zh-CN" b="0" i="0" u="none" strike="noStrike" cap="none" normalizeH="0" baseline="0" dirty="0">
                <a:ln>
                  <a:noFill/>
                </a:ln>
                <a:solidFill>
                  <a:schemeClr val="tx1"/>
                </a:solidFill>
                <a:effectLst/>
              </a:rPr>
            </a:br>
            <a:r>
              <a:rPr lang="zh-CN" altLang="en-US" dirty="0"/>
              <a:t>主题：</a:t>
            </a:r>
            <a:endParaRPr lang="en-US" altLang="zh-CN" dirty="0"/>
          </a:p>
          <a:p>
            <a:pPr eaLnBrk="0" fontAlgn="base" hangingPunct="0">
              <a:spcBef>
                <a:spcPct val="0"/>
              </a:spcBef>
              <a:spcAft>
                <a:spcPct val="0"/>
              </a:spcAft>
            </a:pPr>
            <a:r>
              <a:rPr lang="zh-CN" altLang="zh-CN" dirty="0">
                <a:solidFill>
                  <a:srgbClr val="333333"/>
                </a:solidFill>
                <a:latin typeface="Arial Unicode MS" panose="020B0604020202020204" pitchFamily="34" charset="-122"/>
                <a:ea typeface="Monaco"/>
              </a:rPr>
              <a:t>Languages and semantic foundations New modeling and language concepts for distribution and concurrency; semantics for different types of languages, including programming languages, modeling languages, and domain-specific languages; real-time and probability aspects Formal methods and techniques Design, specification, analysis, verification, validation, testing and runtime verification of various types of distributed systems, including communications and network protocols, service-oriented systems, adaptive distributed systems, cyber-physical systems and sensor networks Foundations of security New principles for qualitative and quantitative security analysis of distributed systems, including formal models based on probabilistic concepts Applications of formal methods Applying formal methods and techniques for studying quality, reliability, availability, and safety of distributed systems Practical experience with formal methods Industrial applications, case studies and software tools for applying formal methods and description techniques to the development and analysis of real distributed systems. Emerging challenges and hot topics in distributed systems (broadly construed) Formal specification, verification and analysis of emerging systems and applications, such as, for instance, software-defined networks, distributed ledgers, smart contracts, and blockchain technologies.</a:t>
            </a:r>
            <a:r>
              <a:rPr lang="zh-CN" altLang="zh-CN" dirty="0"/>
              <a:t> </a:t>
            </a:r>
            <a:endParaRPr lang="zh-CN" altLang="zh-CN" dirty="0">
              <a:latin typeface="Arial" panose="020B0604020202020204" pitchFamily="34" charset="0"/>
            </a:endParaRPr>
          </a:p>
        </p:txBody>
      </p:sp>
      <p:sp>
        <p:nvSpPr>
          <p:cNvPr id="5" name="文本框 4">
            <a:extLst>
              <a:ext uri="{FF2B5EF4-FFF2-40B4-BE49-F238E27FC236}">
                <a16:creationId xmlns:a16="http://schemas.microsoft.com/office/drawing/2014/main" id="{E882EC02-4BD5-4128-A895-ECC4E60735D5}"/>
              </a:ext>
            </a:extLst>
          </p:cNvPr>
          <p:cNvSpPr txBox="1"/>
          <p:nvPr/>
        </p:nvSpPr>
        <p:spPr>
          <a:xfrm>
            <a:off x="1057456" y="5900148"/>
            <a:ext cx="5210081" cy="646331"/>
          </a:xfrm>
          <a:prstGeom prst="rect">
            <a:avLst/>
          </a:prstGeom>
          <a:noFill/>
        </p:spPr>
        <p:txBody>
          <a:bodyPr wrap="none" rtlCol="0">
            <a:spAutoFit/>
          </a:bodyPr>
          <a:lstStyle/>
          <a:p>
            <a:r>
              <a:rPr lang="zh-CN" altLang="en-US" dirty="0"/>
              <a:t>录取率：</a:t>
            </a:r>
            <a:r>
              <a:rPr lang="en-US" altLang="zh-CN" dirty="0"/>
              <a:t>2009</a:t>
            </a:r>
            <a:r>
              <a:rPr lang="zh-CN" altLang="en-US" dirty="0"/>
              <a:t>年</a:t>
            </a:r>
            <a:r>
              <a:rPr lang="en-US" altLang="zh-CN" dirty="0"/>
              <a:t>39.1%  2008</a:t>
            </a:r>
            <a:r>
              <a:rPr lang="zh-CN" altLang="en-US" dirty="0"/>
              <a:t>年</a:t>
            </a:r>
            <a:r>
              <a:rPr lang="en-US" altLang="zh-CN" dirty="0"/>
              <a:t>45.5%  2007</a:t>
            </a:r>
            <a:r>
              <a:rPr lang="zh-CN" altLang="en-US" dirty="0"/>
              <a:t>年</a:t>
            </a:r>
            <a:r>
              <a:rPr lang="en-US" altLang="zh-CN" dirty="0"/>
              <a:t>32.8%</a:t>
            </a:r>
          </a:p>
          <a:p>
            <a:r>
              <a:rPr lang="zh-CN" altLang="en-US" dirty="0"/>
              <a:t>截稿日期：</a:t>
            </a:r>
            <a:r>
              <a:rPr lang="en-US" altLang="zh-CN" dirty="0"/>
              <a:t>2019.2.1</a:t>
            </a:r>
            <a:endParaRPr lang="zh-CN" altLang="en-US" dirty="0"/>
          </a:p>
        </p:txBody>
      </p:sp>
    </p:spTree>
    <p:extLst>
      <p:ext uri="{BB962C8B-B14F-4D97-AF65-F5344CB8AC3E}">
        <p14:creationId xmlns:p14="http://schemas.microsoft.com/office/powerpoint/2010/main" val="400121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BD8088A-FC83-4EEA-B6AE-03F996974213}"/>
              </a:ext>
            </a:extLst>
          </p:cNvPr>
          <p:cNvSpPr/>
          <p:nvPr/>
        </p:nvSpPr>
        <p:spPr>
          <a:xfrm>
            <a:off x="549796" y="476672"/>
            <a:ext cx="787395" cy="369332"/>
          </a:xfrm>
          <a:prstGeom prst="rect">
            <a:avLst/>
          </a:prstGeom>
        </p:spPr>
        <p:txBody>
          <a:bodyPr wrap="none">
            <a:spAutoFit/>
          </a:bodyPr>
          <a:lstStyle/>
          <a:p>
            <a:r>
              <a:rPr lang="en-US" altLang="zh-CN" dirty="0">
                <a:solidFill>
                  <a:srgbClr val="333333"/>
                </a:solidFill>
                <a:latin typeface="Helvetica Neue"/>
              </a:rPr>
              <a:t>ICWE</a:t>
            </a:r>
          </a:p>
        </p:txBody>
      </p:sp>
      <p:sp>
        <p:nvSpPr>
          <p:cNvPr id="3" name="Rectangle 1">
            <a:extLst>
              <a:ext uri="{FF2B5EF4-FFF2-40B4-BE49-F238E27FC236}">
                <a16:creationId xmlns:a16="http://schemas.microsoft.com/office/drawing/2014/main" id="{E94034FD-7D00-43E5-A01B-F6E77D3400E7}"/>
              </a:ext>
            </a:extLst>
          </p:cNvPr>
          <p:cNvSpPr>
            <a:spLocks noChangeArrowheads="1"/>
          </p:cNvSpPr>
          <p:nvPr/>
        </p:nvSpPr>
        <p:spPr bwMode="auto">
          <a:xfrm>
            <a:off x="943493" y="1268760"/>
            <a:ext cx="4934895" cy="351119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Web application modeling and engineering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Web mining and knowledge extraction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Web Big Data and Web data analytics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Mobile Web applications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Web of Things applications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Social Web applications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Web crowdsourcing and human computation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Semantic Web and Linked Open Data applications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Quality and accessibility aspects of Web applications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Web composition and mashups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Web user interfaces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Security and privacy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Web programming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Web services, computing, and standards</a:t>
            </a:r>
            <a:r>
              <a:rPr kumimoji="0" lang="zh-CN" altLang="zh-CN" sz="1200" b="0" i="0" u="none" strike="noStrike" cap="none" normalizeH="0" baseline="0" dirty="0">
                <a:ln>
                  <a:noFill/>
                </a:ln>
                <a:solidFill>
                  <a:schemeClr val="tx1"/>
                </a:solidFill>
                <a:effectLst/>
              </a:rPr>
              <a:t> </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D5975DD7-236C-42B9-B6D1-B7299868CD80}"/>
              </a:ext>
            </a:extLst>
          </p:cNvPr>
          <p:cNvSpPr txBox="1"/>
          <p:nvPr/>
        </p:nvSpPr>
        <p:spPr>
          <a:xfrm>
            <a:off x="6382444" y="3105834"/>
            <a:ext cx="5210081" cy="646331"/>
          </a:xfrm>
          <a:prstGeom prst="rect">
            <a:avLst/>
          </a:prstGeom>
          <a:noFill/>
        </p:spPr>
        <p:txBody>
          <a:bodyPr wrap="none" rtlCol="0">
            <a:spAutoFit/>
          </a:bodyPr>
          <a:lstStyle/>
          <a:p>
            <a:r>
              <a:rPr lang="zh-CN" altLang="en-US" dirty="0"/>
              <a:t>录取率：</a:t>
            </a:r>
            <a:r>
              <a:rPr lang="en-US" altLang="zh-CN" dirty="0"/>
              <a:t>2005</a:t>
            </a:r>
            <a:r>
              <a:rPr lang="zh-CN" altLang="en-US" dirty="0"/>
              <a:t>年</a:t>
            </a:r>
            <a:r>
              <a:rPr lang="en-US" altLang="zh-CN" dirty="0"/>
              <a:t>38.3%  2004</a:t>
            </a:r>
            <a:r>
              <a:rPr lang="zh-CN" altLang="en-US" dirty="0"/>
              <a:t>年</a:t>
            </a:r>
            <a:r>
              <a:rPr lang="en-US" altLang="zh-CN" dirty="0"/>
              <a:t>32.8%  2003</a:t>
            </a:r>
            <a:r>
              <a:rPr lang="zh-CN" altLang="en-US" dirty="0"/>
              <a:t>年</a:t>
            </a:r>
            <a:r>
              <a:rPr lang="en-US" altLang="zh-CN" dirty="0"/>
              <a:t>51.6%</a:t>
            </a:r>
          </a:p>
          <a:p>
            <a:r>
              <a:rPr lang="zh-CN" altLang="en-US" dirty="0"/>
              <a:t>截稿日期：</a:t>
            </a:r>
            <a:r>
              <a:rPr lang="en-US" altLang="zh-CN" dirty="0"/>
              <a:t>2019.1.18</a:t>
            </a:r>
            <a:endParaRPr lang="zh-CN" altLang="en-US" dirty="0"/>
          </a:p>
        </p:txBody>
      </p:sp>
    </p:spTree>
    <p:extLst>
      <p:ext uri="{BB962C8B-B14F-4D97-AF65-F5344CB8AC3E}">
        <p14:creationId xmlns:p14="http://schemas.microsoft.com/office/powerpoint/2010/main" val="334869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2AEE077-A4EE-4A4B-9CBB-9D938930685C}"/>
              </a:ext>
            </a:extLst>
          </p:cNvPr>
          <p:cNvSpPr/>
          <p:nvPr/>
        </p:nvSpPr>
        <p:spPr>
          <a:xfrm>
            <a:off x="405780" y="332656"/>
            <a:ext cx="902811" cy="369332"/>
          </a:xfrm>
          <a:prstGeom prst="rect">
            <a:avLst/>
          </a:prstGeom>
        </p:spPr>
        <p:txBody>
          <a:bodyPr wrap="none">
            <a:spAutoFit/>
          </a:bodyPr>
          <a:lstStyle/>
          <a:p>
            <a:r>
              <a:rPr lang="en-US" altLang="zh-CN" dirty="0">
                <a:solidFill>
                  <a:srgbClr val="333333"/>
                </a:solidFill>
                <a:latin typeface="Helvetica Neue"/>
              </a:rPr>
              <a:t>ACISP</a:t>
            </a:r>
          </a:p>
        </p:txBody>
      </p:sp>
      <p:pic>
        <p:nvPicPr>
          <p:cNvPr id="3" name="图片 2">
            <a:extLst>
              <a:ext uri="{FF2B5EF4-FFF2-40B4-BE49-F238E27FC236}">
                <a16:creationId xmlns:a16="http://schemas.microsoft.com/office/drawing/2014/main" id="{BDF5B143-047C-4CB8-8D7A-C623E16A3781}"/>
              </a:ext>
            </a:extLst>
          </p:cNvPr>
          <p:cNvPicPr>
            <a:picLocks noChangeAspect="1"/>
          </p:cNvPicPr>
          <p:nvPr/>
        </p:nvPicPr>
        <p:blipFill rotWithShape="1">
          <a:blip r:embed="rId3"/>
          <a:srcRect l="3329" t="31095" r="77766" b="23744"/>
          <a:stretch/>
        </p:blipFill>
        <p:spPr>
          <a:xfrm>
            <a:off x="1125860" y="836712"/>
            <a:ext cx="4104456" cy="5515365"/>
          </a:xfrm>
          <a:prstGeom prst="rect">
            <a:avLst/>
          </a:prstGeom>
        </p:spPr>
      </p:pic>
      <p:sp>
        <p:nvSpPr>
          <p:cNvPr id="4" name="文本框 3">
            <a:extLst>
              <a:ext uri="{FF2B5EF4-FFF2-40B4-BE49-F238E27FC236}">
                <a16:creationId xmlns:a16="http://schemas.microsoft.com/office/drawing/2014/main" id="{9CE26A28-0D44-47EE-A416-B03ABEA546B5}"/>
              </a:ext>
            </a:extLst>
          </p:cNvPr>
          <p:cNvSpPr txBox="1"/>
          <p:nvPr/>
        </p:nvSpPr>
        <p:spPr>
          <a:xfrm>
            <a:off x="6103059" y="3104762"/>
            <a:ext cx="5210081" cy="646331"/>
          </a:xfrm>
          <a:prstGeom prst="rect">
            <a:avLst/>
          </a:prstGeom>
          <a:noFill/>
        </p:spPr>
        <p:txBody>
          <a:bodyPr wrap="none" rtlCol="0">
            <a:spAutoFit/>
          </a:bodyPr>
          <a:lstStyle/>
          <a:p>
            <a:r>
              <a:rPr lang="zh-CN" altLang="en-US" dirty="0"/>
              <a:t>录取率：</a:t>
            </a:r>
            <a:r>
              <a:rPr lang="en-US" altLang="zh-CN" dirty="0"/>
              <a:t>2014</a:t>
            </a:r>
            <a:r>
              <a:rPr lang="zh-CN" altLang="en-US" dirty="0"/>
              <a:t>年</a:t>
            </a:r>
            <a:r>
              <a:rPr lang="en-US" altLang="zh-CN" dirty="0"/>
              <a:t>35.2%  2013</a:t>
            </a:r>
            <a:r>
              <a:rPr lang="zh-CN" altLang="en-US" dirty="0"/>
              <a:t>年</a:t>
            </a:r>
            <a:r>
              <a:rPr lang="en-US" altLang="zh-CN" dirty="0"/>
              <a:t>35.9%  2012</a:t>
            </a:r>
            <a:r>
              <a:rPr lang="zh-CN" altLang="en-US" dirty="0"/>
              <a:t>年</a:t>
            </a:r>
            <a:r>
              <a:rPr lang="en-US" altLang="zh-CN" dirty="0"/>
              <a:t>39.3%</a:t>
            </a:r>
          </a:p>
          <a:p>
            <a:r>
              <a:rPr lang="zh-CN" altLang="en-US" dirty="0"/>
              <a:t>截稿日期：</a:t>
            </a:r>
            <a:r>
              <a:rPr lang="en-US" altLang="zh-CN" dirty="0"/>
              <a:t>2019.2.15</a:t>
            </a:r>
            <a:endParaRPr lang="zh-CN" altLang="en-US" dirty="0"/>
          </a:p>
        </p:txBody>
      </p:sp>
    </p:spTree>
    <p:extLst>
      <p:ext uri="{BB962C8B-B14F-4D97-AF65-F5344CB8AC3E}">
        <p14:creationId xmlns:p14="http://schemas.microsoft.com/office/powerpoint/2010/main" val="339160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BACDD65-E260-4EDB-97C7-36BC9FC55CBC}"/>
              </a:ext>
            </a:extLst>
          </p:cNvPr>
          <p:cNvSpPr/>
          <p:nvPr/>
        </p:nvSpPr>
        <p:spPr>
          <a:xfrm>
            <a:off x="405780" y="332656"/>
            <a:ext cx="1364476" cy="369332"/>
          </a:xfrm>
          <a:prstGeom prst="rect">
            <a:avLst/>
          </a:prstGeom>
        </p:spPr>
        <p:txBody>
          <a:bodyPr wrap="none">
            <a:spAutoFit/>
          </a:bodyPr>
          <a:lstStyle/>
          <a:p>
            <a:r>
              <a:rPr lang="en-US" altLang="zh-CN" dirty="0">
                <a:solidFill>
                  <a:srgbClr val="333333"/>
                </a:solidFill>
                <a:latin typeface="Helvetica Neue"/>
              </a:rPr>
              <a:t>COMPSAC</a:t>
            </a:r>
          </a:p>
        </p:txBody>
      </p:sp>
      <p:pic>
        <p:nvPicPr>
          <p:cNvPr id="3" name="图片 2">
            <a:extLst>
              <a:ext uri="{FF2B5EF4-FFF2-40B4-BE49-F238E27FC236}">
                <a16:creationId xmlns:a16="http://schemas.microsoft.com/office/drawing/2014/main" id="{09782ECC-5D4D-4F9B-981B-C2EA79924441}"/>
              </a:ext>
            </a:extLst>
          </p:cNvPr>
          <p:cNvPicPr>
            <a:picLocks noChangeAspect="1"/>
          </p:cNvPicPr>
          <p:nvPr/>
        </p:nvPicPr>
        <p:blipFill rotWithShape="1">
          <a:blip r:embed="rId3"/>
          <a:srcRect l="3329" t="35296" r="54726" b="34246"/>
          <a:stretch/>
        </p:blipFill>
        <p:spPr>
          <a:xfrm>
            <a:off x="1775175" y="980728"/>
            <a:ext cx="8638473" cy="3528392"/>
          </a:xfrm>
          <a:prstGeom prst="rect">
            <a:avLst/>
          </a:prstGeom>
        </p:spPr>
      </p:pic>
      <p:sp>
        <p:nvSpPr>
          <p:cNvPr id="4" name="文本框 3">
            <a:extLst>
              <a:ext uri="{FF2B5EF4-FFF2-40B4-BE49-F238E27FC236}">
                <a16:creationId xmlns:a16="http://schemas.microsoft.com/office/drawing/2014/main" id="{175644A2-BB88-4793-A82E-A580A42D17B5}"/>
              </a:ext>
            </a:extLst>
          </p:cNvPr>
          <p:cNvSpPr txBox="1"/>
          <p:nvPr/>
        </p:nvSpPr>
        <p:spPr>
          <a:xfrm>
            <a:off x="3489370" y="4869160"/>
            <a:ext cx="5210081" cy="646331"/>
          </a:xfrm>
          <a:prstGeom prst="rect">
            <a:avLst/>
          </a:prstGeom>
          <a:noFill/>
        </p:spPr>
        <p:txBody>
          <a:bodyPr wrap="none" rtlCol="0">
            <a:spAutoFit/>
          </a:bodyPr>
          <a:lstStyle/>
          <a:p>
            <a:r>
              <a:rPr lang="zh-CN" altLang="en-US" dirty="0"/>
              <a:t>录取率：</a:t>
            </a:r>
            <a:r>
              <a:rPr lang="en-US" altLang="zh-CN" dirty="0"/>
              <a:t>2006</a:t>
            </a:r>
            <a:r>
              <a:rPr lang="zh-CN" altLang="en-US" dirty="0"/>
              <a:t>年</a:t>
            </a:r>
            <a:r>
              <a:rPr lang="en-US" altLang="zh-CN" dirty="0"/>
              <a:t>31.1%  2005</a:t>
            </a:r>
            <a:r>
              <a:rPr lang="zh-CN" altLang="en-US" dirty="0"/>
              <a:t>年</a:t>
            </a:r>
            <a:r>
              <a:rPr lang="en-US" altLang="zh-CN" dirty="0"/>
              <a:t>24.9%  2004</a:t>
            </a:r>
            <a:r>
              <a:rPr lang="zh-CN" altLang="en-US" dirty="0"/>
              <a:t>年</a:t>
            </a:r>
            <a:r>
              <a:rPr lang="en-US" altLang="zh-CN" dirty="0"/>
              <a:t>30.7%</a:t>
            </a:r>
          </a:p>
          <a:p>
            <a:r>
              <a:rPr lang="zh-CN" altLang="en-US" dirty="0"/>
              <a:t>截稿日期：</a:t>
            </a:r>
            <a:r>
              <a:rPr lang="en-US" altLang="zh-CN" dirty="0"/>
              <a:t>2019.1.21</a:t>
            </a:r>
            <a:endParaRPr lang="zh-CN" altLang="en-US" dirty="0"/>
          </a:p>
        </p:txBody>
      </p:sp>
    </p:spTree>
    <p:extLst>
      <p:ext uri="{BB962C8B-B14F-4D97-AF65-F5344CB8AC3E}">
        <p14:creationId xmlns:p14="http://schemas.microsoft.com/office/powerpoint/2010/main" val="68343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3E8883F-BC42-42FB-B086-621AD61D6374}"/>
              </a:ext>
            </a:extLst>
          </p:cNvPr>
          <p:cNvSpPr/>
          <p:nvPr/>
        </p:nvSpPr>
        <p:spPr>
          <a:xfrm>
            <a:off x="549796" y="620688"/>
            <a:ext cx="1518236" cy="376129"/>
          </a:xfrm>
          <a:prstGeom prst="rect">
            <a:avLst/>
          </a:prstGeom>
        </p:spPr>
        <p:txBody>
          <a:bodyPr wrap="none">
            <a:spAutoFit/>
          </a:bodyPr>
          <a:lstStyle/>
          <a:p>
            <a:pPr marR="32385" algn="ctr">
              <a:lnSpc>
                <a:spcPct val="107000"/>
              </a:lnSpc>
            </a:pPr>
            <a:r>
              <a:rPr lang="en-US" altLang="zh-CN" kern="100" dirty="0">
                <a:solidFill>
                  <a:schemeClr val="dk1"/>
                </a:solidFill>
              </a:rPr>
              <a:t>Networking </a:t>
            </a:r>
            <a:endParaRPr lang="zh-CN" altLang="en-US" kern="100" dirty="0">
              <a:solidFill>
                <a:schemeClr val="dk1"/>
              </a:solidFill>
            </a:endParaRPr>
          </a:p>
        </p:txBody>
      </p:sp>
      <p:pic>
        <p:nvPicPr>
          <p:cNvPr id="4" name="图片 3">
            <a:extLst>
              <a:ext uri="{FF2B5EF4-FFF2-40B4-BE49-F238E27FC236}">
                <a16:creationId xmlns:a16="http://schemas.microsoft.com/office/drawing/2014/main" id="{373EC99A-41D5-48D1-A8E4-026B0D0E5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8388" y="1438275"/>
            <a:ext cx="4200525" cy="2667000"/>
          </a:xfrm>
          <a:prstGeom prst="rect">
            <a:avLst/>
          </a:prstGeom>
        </p:spPr>
      </p:pic>
      <p:pic>
        <p:nvPicPr>
          <p:cNvPr id="6" name="图片 5">
            <a:extLst>
              <a:ext uri="{FF2B5EF4-FFF2-40B4-BE49-F238E27FC236}">
                <a16:creationId xmlns:a16="http://schemas.microsoft.com/office/drawing/2014/main" id="{BB823A7F-658D-40DD-A630-35DE9ED004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836" y="1438275"/>
            <a:ext cx="4038600" cy="3981450"/>
          </a:xfrm>
          <a:prstGeom prst="rect">
            <a:avLst/>
          </a:prstGeom>
        </p:spPr>
      </p:pic>
    </p:spTree>
    <p:extLst>
      <p:ext uri="{BB962C8B-B14F-4D97-AF65-F5344CB8AC3E}">
        <p14:creationId xmlns:p14="http://schemas.microsoft.com/office/powerpoint/2010/main" val="98080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E10805A-D679-45FB-860B-3FB63C57A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1506" y="846807"/>
            <a:ext cx="3219450" cy="2790825"/>
          </a:xfrm>
          <a:prstGeom prst="rect">
            <a:avLst/>
          </a:prstGeom>
        </p:spPr>
      </p:pic>
      <p:pic>
        <p:nvPicPr>
          <p:cNvPr id="5" name="图片 4">
            <a:extLst>
              <a:ext uri="{FF2B5EF4-FFF2-40B4-BE49-F238E27FC236}">
                <a16:creationId xmlns:a16="http://schemas.microsoft.com/office/drawing/2014/main" id="{9B4AA969-7DCA-4EE2-AD97-58C683E882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820" y="908720"/>
            <a:ext cx="4381500" cy="2667000"/>
          </a:xfrm>
          <a:prstGeom prst="rect">
            <a:avLst/>
          </a:prstGeom>
        </p:spPr>
      </p:pic>
      <p:sp>
        <p:nvSpPr>
          <p:cNvPr id="6" name="文本框 5">
            <a:extLst>
              <a:ext uri="{FF2B5EF4-FFF2-40B4-BE49-F238E27FC236}">
                <a16:creationId xmlns:a16="http://schemas.microsoft.com/office/drawing/2014/main" id="{FDDE6A72-4AA8-459E-80E0-114E555A525E}"/>
              </a:ext>
            </a:extLst>
          </p:cNvPr>
          <p:cNvSpPr txBox="1"/>
          <p:nvPr/>
        </p:nvSpPr>
        <p:spPr>
          <a:xfrm>
            <a:off x="3575934" y="5085184"/>
            <a:ext cx="5036956" cy="646331"/>
          </a:xfrm>
          <a:prstGeom prst="rect">
            <a:avLst/>
          </a:prstGeom>
          <a:noFill/>
        </p:spPr>
        <p:txBody>
          <a:bodyPr wrap="none" rtlCol="0">
            <a:spAutoFit/>
          </a:bodyPr>
          <a:lstStyle/>
          <a:p>
            <a:r>
              <a:rPr lang="zh-CN" altLang="en-US" dirty="0"/>
              <a:t>录取率：</a:t>
            </a:r>
            <a:r>
              <a:rPr lang="en-US" altLang="zh-CN" dirty="0"/>
              <a:t>2018</a:t>
            </a:r>
            <a:r>
              <a:rPr lang="zh-CN" altLang="en-US" dirty="0"/>
              <a:t>年</a:t>
            </a:r>
            <a:r>
              <a:rPr lang="en-US" altLang="zh-CN" dirty="0"/>
              <a:t>28%  2017</a:t>
            </a:r>
            <a:r>
              <a:rPr lang="zh-CN" altLang="en-US" dirty="0"/>
              <a:t>年</a:t>
            </a:r>
            <a:r>
              <a:rPr lang="en-US" altLang="zh-CN" dirty="0"/>
              <a:t>28.7%  2016</a:t>
            </a:r>
            <a:r>
              <a:rPr lang="zh-CN" altLang="en-US" dirty="0"/>
              <a:t>年</a:t>
            </a:r>
            <a:r>
              <a:rPr lang="en-US" altLang="zh-CN" dirty="0"/>
              <a:t>28.5%</a:t>
            </a:r>
          </a:p>
          <a:p>
            <a:r>
              <a:rPr lang="zh-CN" altLang="en-US" dirty="0"/>
              <a:t>截稿日期：</a:t>
            </a:r>
            <a:r>
              <a:rPr lang="en-US" altLang="zh-CN" dirty="0"/>
              <a:t>2018.1.2</a:t>
            </a:r>
            <a:endParaRPr lang="zh-CN" altLang="en-US" dirty="0"/>
          </a:p>
        </p:txBody>
      </p:sp>
    </p:spTree>
    <p:extLst>
      <p:ext uri="{BB962C8B-B14F-4D97-AF65-F5344CB8AC3E}">
        <p14:creationId xmlns:p14="http://schemas.microsoft.com/office/powerpoint/2010/main" val="375477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9C7F160-870D-4FFE-A982-7A815AF68AF5}"/>
              </a:ext>
            </a:extLst>
          </p:cNvPr>
          <p:cNvSpPr/>
          <p:nvPr/>
        </p:nvSpPr>
        <p:spPr>
          <a:xfrm>
            <a:off x="333772" y="332656"/>
            <a:ext cx="681597" cy="369332"/>
          </a:xfrm>
          <a:prstGeom prst="rect">
            <a:avLst/>
          </a:prstGeom>
        </p:spPr>
        <p:txBody>
          <a:bodyPr wrap="none">
            <a:spAutoFit/>
          </a:bodyPr>
          <a:lstStyle/>
          <a:p>
            <a:r>
              <a:rPr lang="en-US" altLang="zh-CN" kern="100" dirty="0"/>
              <a:t>LCN</a:t>
            </a:r>
            <a:endParaRPr lang="zh-CN" altLang="en-US" dirty="0"/>
          </a:p>
        </p:txBody>
      </p:sp>
      <p:sp>
        <p:nvSpPr>
          <p:cNvPr id="3" name="Rectangle 1">
            <a:extLst>
              <a:ext uri="{FF2B5EF4-FFF2-40B4-BE49-F238E27FC236}">
                <a16:creationId xmlns:a16="http://schemas.microsoft.com/office/drawing/2014/main" id="{D42ABDF1-268F-4726-A22D-AB3DD5A3F688}"/>
              </a:ext>
            </a:extLst>
          </p:cNvPr>
          <p:cNvSpPr>
            <a:spLocks noChangeArrowheads="1"/>
          </p:cNvSpPr>
          <p:nvPr/>
        </p:nvSpPr>
        <p:spPr bwMode="auto">
          <a:xfrm>
            <a:off x="821173" y="722324"/>
            <a:ext cx="10546477" cy="4988525"/>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主题：</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Personal and wearable networks </a:t>
            </a:r>
            <a:r>
              <a:rPr lang="en-US" altLang="zh-CN" sz="1600" dirty="0">
                <a:solidFill>
                  <a:srgbClr val="333333"/>
                </a:solidFill>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Wireless ad hoc &amp; sensor networks</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lvl="0" eaLnBrk="0" fontAlgn="base" hangingPunct="0">
              <a:spcBef>
                <a:spcPct val="0"/>
              </a:spcBef>
              <a:spcAft>
                <a:spcPct val="0"/>
              </a:spcAf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Information-centric networking </a:t>
            </a:r>
            <a:r>
              <a:rPr lang="zh-CN" altLang="zh-CN" sz="1600" dirty="0">
                <a:solidFill>
                  <a:srgbClr val="333333"/>
                </a:solidFill>
                <a:latin typeface="Arial Unicode MS" panose="020B0604020202020204" pitchFamily="34" charset="-122"/>
                <a:ea typeface="Monaco"/>
              </a:rPr>
              <a:t> </a:t>
            </a:r>
            <a:r>
              <a:rPr lang="en-US" altLang="zh-CN" sz="1600" dirty="0">
                <a:solidFill>
                  <a:srgbClr val="333333"/>
                </a:solidFill>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Embedded networks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Opportunistic networking </a:t>
            </a:r>
            <a:r>
              <a:rPr lang="en-US" altLang="zh-CN" sz="1600" dirty="0">
                <a:solidFill>
                  <a:srgbClr val="333333"/>
                </a:solidFill>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Delay-tolerant networks</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Cognitive radio networks </a:t>
            </a:r>
            <a:r>
              <a:rPr lang="en-US" altLang="zh-CN" sz="1600" dirty="0">
                <a:solidFill>
                  <a:srgbClr val="333333"/>
                </a:solidFill>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Vehicular networks</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Smart Grid communications </a:t>
            </a:r>
            <a:r>
              <a:rPr lang="en-US" altLang="zh-CN" sz="1600" dirty="0">
                <a:solidFill>
                  <a:srgbClr val="333333"/>
                </a:solidFill>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Underwater sensor networks</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Cyber-physical systems </a:t>
            </a:r>
            <a:r>
              <a:rPr lang="en-US" altLang="zh-CN" sz="1600" dirty="0">
                <a:solidFill>
                  <a:srgbClr val="333333"/>
                </a:solidFill>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Social networks</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Mobile and ubiquitous networking</a:t>
            </a:r>
            <a:r>
              <a:rPr lang="en-US" altLang="zh-CN" sz="1600" dirty="0">
                <a:solidFill>
                  <a:srgbClr val="333333"/>
                </a:solidFill>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Green networking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Overlay and peer-to-peer networks</a:t>
            </a:r>
            <a:r>
              <a:rPr kumimoji="0" lang="en-US" altLang="zh-CN" sz="1600" b="0" i="0" u="none" strike="noStrike" cap="none" normalizeH="0" baseline="0" dirty="0">
                <a:ln>
                  <a:noFill/>
                </a:ln>
                <a:solidFill>
                  <a:srgbClr val="333333"/>
                </a:solidFill>
                <a:effectLst/>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 Local-area and metropolitan-area networks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Storage-area networks</a:t>
            </a:r>
            <a:r>
              <a:rPr kumimoji="0" lang="en-US" altLang="zh-CN" sz="1600" b="0" i="0" u="none" strike="noStrike" cap="none" normalizeH="0" baseline="0" dirty="0">
                <a:ln>
                  <a:noFill/>
                </a:ln>
                <a:solidFill>
                  <a:srgbClr val="333333"/>
                </a:solidFill>
                <a:effectLst/>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 Routing and transport protocols</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Big Data Networking</a:t>
            </a:r>
            <a:r>
              <a:rPr kumimoji="0" lang="en-US" altLang="zh-CN" sz="1600" b="0" i="0" u="none" strike="noStrike" cap="none" normalizeH="0" baseline="0" dirty="0">
                <a:ln>
                  <a:noFill/>
                </a:ln>
                <a:solidFill>
                  <a:srgbClr val="333333"/>
                </a:solidFill>
                <a:effectLst/>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 Cloud computing and networking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Software Defined Networking and Network Function Virtualization</a:t>
            </a:r>
            <a:r>
              <a:rPr kumimoji="0" lang="en-US" altLang="zh-CN" sz="1600" b="0" i="0" u="none" strike="noStrike" cap="none" normalizeH="0" baseline="0" dirty="0">
                <a:ln>
                  <a:noFill/>
                </a:ln>
                <a:solidFill>
                  <a:srgbClr val="333333"/>
                </a:solidFill>
                <a:effectLst/>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 Internet of Things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Link technologies</a:t>
            </a:r>
            <a:r>
              <a:rPr kumimoji="0" lang="en-US" altLang="zh-CN" sz="1600" b="0" i="0" u="none" strike="noStrike" cap="none" normalizeH="0" baseline="0" dirty="0">
                <a:ln>
                  <a:noFill/>
                </a:ln>
                <a:solidFill>
                  <a:srgbClr val="333333"/>
                </a:solidFill>
                <a:effectLst/>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 Adaptive networking applications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Authentication, authorization, accounting </a:t>
            </a:r>
            <a:r>
              <a:rPr kumimoji="0" lang="en-US" altLang="zh-CN" sz="1600" b="0" i="0" u="none" strike="noStrike" cap="none" normalizeH="0" baseline="0" dirty="0">
                <a:ln>
                  <a:noFill/>
                </a:ln>
                <a:solidFill>
                  <a:srgbClr val="333333"/>
                </a:solidFill>
                <a:effectLst/>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Security and privacy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Cross-layer optimization</a:t>
            </a:r>
            <a:r>
              <a:rPr kumimoji="0" lang="en-US" altLang="zh-CN" sz="1600" b="0" i="0" u="none" strike="noStrike" cap="none" normalizeH="0" baseline="0" dirty="0">
                <a:ln>
                  <a:noFill/>
                </a:ln>
                <a:solidFill>
                  <a:srgbClr val="333333"/>
                </a:solidFill>
                <a:effectLst/>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 Mobility and Location-dependent services</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 Multimedia and real-time communication</a:t>
            </a:r>
            <a:r>
              <a:rPr kumimoji="0" lang="en-US" altLang="zh-CN" sz="1600" b="0" i="0" u="none" strike="noStrike" cap="none" normalizeH="0" baseline="0" dirty="0">
                <a:ln>
                  <a:noFill/>
                </a:ln>
                <a:solidFill>
                  <a:srgbClr val="333333"/>
                </a:solidFill>
                <a:effectLst/>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 Machine-to-machine communications for smart environments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Smart Cities </a:t>
            </a:r>
            <a:r>
              <a:rPr kumimoji="0" lang="en-US" altLang="zh-CN" sz="1600" b="0" i="0" u="none" strike="noStrike" cap="none" normalizeH="0" baseline="0" dirty="0">
                <a:ln>
                  <a:noFill/>
                </a:ln>
                <a:solidFill>
                  <a:srgbClr val="333333"/>
                </a:solidFill>
                <a:effectLst/>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Network traffic characterization and measurements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Network management, reliability and QoS</a:t>
            </a:r>
            <a:r>
              <a:rPr kumimoji="0" lang="en-US" altLang="zh-CN" sz="1600" b="0" i="0" u="none" strike="noStrike" cap="none" normalizeH="0" baseline="0" dirty="0">
                <a:ln>
                  <a:noFill/>
                </a:ln>
                <a:solidFill>
                  <a:srgbClr val="333333"/>
                </a:solidFill>
                <a:effectLst/>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 Performance evaluation of networks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Testbeds for network experiments</a:t>
            </a:r>
            <a:r>
              <a:rPr kumimoji="0" lang="en-US" altLang="zh-CN" sz="1600" b="0" i="0" u="none" strike="noStrike" cap="none" normalizeH="0" baseline="0" dirty="0">
                <a:ln>
                  <a:noFill/>
                </a:ln>
                <a:solidFill>
                  <a:srgbClr val="333333"/>
                </a:solidFill>
                <a:effectLst/>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 Network coding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Optical and high-speed access networks</a:t>
            </a:r>
            <a:r>
              <a:rPr kumimoji="0" lang="en-US" altLang="zh-CN" sz="1600" b="0" i="0" u="none" strike="noStrike" cap="none" normalizeH="0" baseline="0" dirty="0">
                <a:ln>
                  <a:noFill/>
                </a:ln>
                <a:solidFill>
                  <a:srgbClr val="333333"/>
                </a:solidFill>
                <a:effectLst/>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 E-Health networking </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86E60CD5-D21A-424B-9742-163FC5057A3F}"/>
              </a:ext>
            </a:extLst>
          </p:cNvPr>
          <p:cNvSpPr txBox="1"/>
          <p:nvPr/>
        </p:nvSpPr>
        <p:spPr>
          <a:xfrm>
            <a:off x="1057456" y="5900148"/>
            <a:ext cx="5383205" cy="646331"/>
          </a:xfrm>
          <a:prstGeom prst="rect">
            <a:avLst/>
          </a:prstGeom>
          <a:noFill/>
        </p:spPr>
        <p:txBody>
          <a:bodyPr wrap="none" rtlCol="0">
            <a:spAutoFit/>
          </a:bodyPr>
          <a:lstStyle/>
          <a:p>
            <a:r>
              <a:rPr lang="zh-CN" altLang="en-US" dirty="0"/>
              <a:t>录取率：</a:t>
            </a:r>
            <a:r>
              <a:rPr lang="en-US" altLang="zh-CN" dirty="0"/>
              <a:t>2017</a:t>
            </a:r>
            <a:r>
              <a:rPr lang="zh-CN" altLang="en-US" dirty="0"/>
              <a:t>年</a:t>
            </a:r>
            <a:r>
              <a:rPr lang="en-US" altLang="zh-CN" dirty="0"/>
              <a:t>28.4%   2016</a:t>
            </a:r>
            <a:r>
              <a:rPr lang="zh-CN" altLang="en-US" dirty="0"/>
              <a:t>年</a:t>
            </a:r>
            <a:r>
              <a:rPr lang="en-US" altLang="zh-CN" dirty="0"/>
              <a:t>25.1%    2015</a:t>
            </a:r>
            <a:r>
              <a:rPr lang="zh-CN" altLang="en-US" dirty="0"/>
              <a:t>年</a:t>
            </a:r>
            <a:r>
              <a:rPr lang="en-US" altLang="zh-CN" dirty="0"/>
              <a:t>30.3%</a:t>
            </a:r>
          </a:p>
          <a:p>
            <a:r>
              <a:rPr lang="zh-CN" altLang="en-US" dirty="0"/>
              <a:t>截稿日期：</a:t>
            </a:r>
            <a:r>
              <a:rPr lang="en-US" altLang="zh-CN" dirty="0"/>
              <a:t>2018.5.3</a:t>
            </a:r>
            <a:endParaRPr lang="zh-CN" altLang="en-US" dirty="0"/>
          </a:p>
        </p:txBody>
      </p:sp>
    </p:spTree>
    <p:extLst>
      <p:ext uri="{BB962C8B-B14F-4D97-AF65-F5344CB8AC3E}">
        <p14:creationId xmlns:p14="http://schemas.microsoft.com/office/powerpoint/2010/main" val="199534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41D7491-41AC-4219-8059-41E0BE073A6D}"/>
              </a:ext>
            </a:extLst>
          </p:cNvPr>
          <p:cNvSpPr/>
          <p:nvPr/>
        </p:nvSpPr>
        <p:spPr>
          <a:xfrm>
            <a:off x="765820" y="548680"/>
            <a:ext cx="571630" cy="376129"/>
          </a:xfrm>
          <a:prstGeom prst="rect">
            <a:avLst/>
          </a:prstGeom>
        </p:spPr>
        <p:txBody>
          <a:bodyPr wrap="none">
            <a:spAutoFit/>
          </a:bodyPr>
          <a:lstStyle/>
          <a:p>
            <a:pPr marR="32385" algn="ctr">
              <a:lnSpc>
                <a:spcPct val="107000"/>
              </a:lnSpc>
            </a:pPr>
            <a:r>
              <a:rPr lang="en-US" altLang="zh-CN" kern="100" dirty="0">
                <a:solidFill>
                  <a:schemeClr val="dk1"/>
                </a:solidFill>
              </a:rPr>
              <a:t>IM </a:t>
            </a:r>
            <a:endParaRPr lang="zh-CN" altLang="en-US" kern="100" dirty="0">
              <a:solidFill>
                <a:schemeClr val="dk1"/>
              </a:solidFill>
            </a:endParaRPr>
          </a:p>
        </p:txBody>
      </p:sp>
      <p:pic>
        <p:nvPicPr>
          <p:cNvPr id="4" name="图片 3">
            <a:extLst>
              <a:ext uri="{FF2B5EF4-FFF2-40B4-BE49-F238E27FC236}">
                <a16:creationId xmlns:a16="http://schemas.microsoft.com/office/drawing/2014/main" id="{4BF55FAF-08C0-4DE9-9F30-780AAC846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7747" y="1348926"/>
            <a:ext cx="3609975" cy="3448050"/>
          </a:xfrm>
          <a:prstGeom prst="rect">
            <a:avLst/>
          </a:prstGeom>
        </p:spPr>
      </p:pic>
      <p:pic>
        <p:nvPicPr>
          <p:cNvPr id="6" name="图片 5">
            <a:extLst>
              <a:ext uri="{FF2B5EF4-FFF2-40B4-BE49-F238E27FC236}">
                <a16:creationId xmlns:a16="http://schemas.microsoft.com/office/drawing/2014/main" id="{38664E17-65A4-4E85-91AB-EEF6353C3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1773" y="1348926"/>
            <a:ext cx="2686050" cy="3276600"/>
          </a:xfrm>
          <a:prstGeom prst="rect">
            <a:avLst/>
          </a:prstGeom>
        </p:spPr>
      </p:pic>
      <p:pic>
        <p:nvPicPr>
          <p:cNvPr id="8" name="图片 7">
            <a:extLst>
              <a:ext uri="{FF2B5EF4-FFF2-40B4-BE49-F238E27FC236}">
                <a16:creationId xmlns:a16="http://schemas.microsoft.com/office/drawing/2014/main" id="{78D29E90-CDCD-4C10-A3DA-414102FCBD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469" y="1412776"/>
            <a:ext cx="3609975" cy="2276475"/>
          </a:xfrm>
          <a:prstGeom prst="rect">
            <a:avLst/>
          </a:prstGeom>
        </p:spPr>
      </p:pic>
    </p:spTree>
    <p:extLst>
      <p:ext uri="{BB962C8B-B14F-4D97-AF65-F5344CB8AC3E}">
        <p14:creationId xmlns:p14="http://schemas.microsoft.com/office/powerpoint/2010/main" val="360212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CED4839-8C7C-4C1B-8C53-E32C4C285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316" y="1217141"/>
            <a:ext cx="4114800" cy="1990725"/>
          </a:xfrm>
          <a:prstGeom prst="rect">
            <a:avLst/>
          </a:prstGeom>
        </p:spPr>
      </p:pic>
      <p:pic>
        <p:nvPicPr>
          <p:cNvPr id="5" name="图片 4">
            <a:extLst>
              <a:ext uri="{FF2B5EF4-FFF2-40B4-BE49-F238E27FC236}">
                <a16:creationId xmlns:a16="http://schemas.microsoft.com/office/drawing/2014/main" id="{59121370-352C-4085-9A8C-332A0A8B1F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7868" y="764704"/>
            <a:ext cx="3305175" cy="2895600"/>
          </a:xfrm>
          <a:prstGeom prst="rect">
            <a:avLst/>
          </a:prstGeom>
        </p:spPr>
      </p:pic>
      <p:sp>
        <p:nvSpPr>
          <p:cNvPr id="6" name="文本框 5">
            <a:extLst>
              <a:ext uri="{FF2B5EF4-FFF2-40B4-BE49-F238E27FC236}">
                <a16:creationId xmlns:a16="http://schemas.microsoft.com/office/drawing/2014/main" id="{0F3649B4-883A-4DC5-B6E6-7AECD5442730}"/>
              </a:ext>
            </a:extLst>
          </p:cNvPr>
          <p:cNvSpPr txBox="1"/>
          <p:nvPr/>
        </p:nvSpPr>
        <p:spPr>
          <a:xfrm>
            <a:off x="3575934" y="5157192"/>
            <a:ext cx="5036956" cy="646331"/>
          </a:xfrm>
          <a:prstGeom prst="rect">
            <a:avLst/>
          </a:prstGeom>
          <a:noFill/>
        </p:spPr>
        <p:txBody>
          <a:bodyPr wrap="none" rtlCol="0">
            <a:spAutoFit/>
          </a:bodyPr>
          <a:lstStyle/>
          <a:p>
            <a:r>
              <a:rPr lang="zh-CN" altLang="en-US" dirty="0"/>
              <a:t>录取率：</a:t>
            </a:r>
            <a:r>
              <a:rPr lang="en-US" altLang="zh-CN" dirty="0"/>
              <a:t>2017</a:t>
            </a:r>
            <a:r>
              <a:rPr lang="zh-CN" altLang="en-US" dirty="0"/>
              <a:t>年</a:t>
            </a:r>
            <a:r>
              <a:rPr lang="en-US" altLang="zh-CN" dirty="0"/>
              <a:t>28.6%  2015</a:t>
            </a:r>
            <a:r>
              <a:rPr lang="zh-CN" altLang="en-US" dirty="0"/>
              <a:t>年</a:t>
            </a:r>
            <a:r>
              <a:rPr lang="en-US" altLang="zh-CN" dirty="0"/>
              <a:t>27.2%  2013</a:t>
            </a:r>
            <a:r>
              <a:rPr lang="zh-CN" altLang="en-US" dirty="0"/>
              <a:t>年</a:t>
            </a:r>
            <a:r>
              <a:rPr lang="en-US" altLang="zh-CN" dirty="0"/>
              <a:t>27%</a:t>
            </a:r>
          </a:p>
          <a:p>
            <a:r>
              <a:rPr lang="zh-CN" altLang="en-US" dirty="0"/>
              <a:t>截稿日期：</a:t>
            </a:r>
            <a:r>
              <a:rPr lang="en-US" altLang="zh-CN" dirty="0"/>
              <a:t>2018.8.19</a:t>
            </a:r>
            <a:endParaRPr lang="zh-CN" altLang="en-US" dirty="0"/>
          </a:p>
        </p:txBody>
      </p:sp>
    </p:spTree>
    <p:extLst>
      <p:ext uri="{BB962C8B-B14F-4D97-AF65-F5344CB8AC3E}">
        <p14:creationId xmlns:p14="http://schemas.microsoft.com/office/powerpoint/2010/main" val="264852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A2B7A0D-2A3B-4DC6-9165-0FD682FAD638}"/>
              </a:ext>
            </a:extLst>
          </p:cNvPr>
          <p:cNvSpPr/>
          <p:nvPr/>
        </p:nvSpPr>
        <p:spPr>
          <a:xfrm>
            <a:off x="333772" y="476672"/>
            <a:ext cx="712054" cy="369332"/>
          </a:xfrm>
          <a:prstGeom prst="rect">
            <a:avLst/>
          </a:prstGeom>
        </p:spPr>
        <p:txBody>
          <a:bodyPr wrap="none">
            <a:spAutoFit/>
          </a:bodyPr>
          <a:lstStyle/>
          <a:p>
            <a:r>
              <a:rPr lang="en-US" altLang="zh-CN" kern="100" dirty="0">
                <a:solidFill>
                  <a:schemeClr val="dk1"/>
                </a:solidFill>
              </a:rPr>
              <a:t>ISCC</a:t>
            </a:r>
            <a:endParaRPr lang="zh-CN" altLang="en-US" dirty="0"/>
          </a:p>
        </p:txBody>
      </p:sp>
      <p:pic>
        <p:nvPicPr>
          <p:cNvPr id="4" name="图片 3">
            <a:extLst>
              <a:ext uri="{FF2B5EF4-FFF2-40B4-BE49-F238E27FC236}">
                <a16:creationId xmlns:a16="http://schemas.microsoft.com/office/drawing/2014/main" id="{E915E6E4-8331-4EA9-8DB5-3D6B353C6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964" y="309001"/>
            <a:ext cx="5355244" cy="4742121"/>
          </a:xfrm>
          <a:prstGeom prst="rect">
            <a:avLst/>
          </a:prstGeom>
        </p:spPr>
      </p:pic>
      <p:pic>
        <p:nvPicPr>
          <p:cNvPr id="6" name="图片 5">
            <a:extLst>
              <a:ext uri="{FF2B5EF4-FFF2-40B4-BE49-F238E27FC236}">
                <a16:creationId xmlns:a16="http://schemas.microsoft.com/office/drawing/2014/main" id="{E9B7D02C-0A4D-4FA4-A98B-79FA5E9252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7249" y="305535"/>
            <a:ext cx="3672408" cy="5283970"/>
          </a:xfrm>
          <a:prstGeom prst="rect">
            <a:avLst/>
          </a:prstGeom>
        </p:spPr>
      </p:pic>
      <p:sp>
        <p:nvSpPr>
          <p:cNvPr id="7" name="文本框 6">
            <a:extLst>
              <a:ext uri="{FF2B5EF4-FFF2-40B4-BE49-F238E27FC236}">
                <a16:creationId xmlns:a16="http://schemas.microsoft.com/office/drawing/2014/main" id="{3BE8476E-13D2-4BB8-A743-952E668F8637}"/>
              </a:ext>
            </a:extLst>
          </p:cNvPr>
          <p:cNvSpPr txBox="1"/>
          <p:nvPr/>
        </p:nvSpPr>
        <p:spPr>
          <a:xfrm>
            <a:off x="1341884" y="305535"/>
            <a:ext cx="877163" cy="369332"/>
          </a:xfrm>
          <a:prstGeom prst="rect">
            <a:avLst/>
          </a:prstGeom>
          <a:noFill/>
        </p:spPr>
        <p:txBody>
          <a:bodyPr wrap="none" rtlCol="0">
            <a:spAutoFit/>
          </a:bodyPr>
          <a:lstStyle/>
          <a:p>
            <a:r>
              <a:rPr lang="zh-CN" altLang="en-US" dirty="0"/>
              <a:t>主题：</a:t>
            </a:r>
          </a:p>
        </p:txBody>
      </p:sp>
      <p:sp>
        <p:nvSpPr>
          <p:cNvPr id="8" name="文本框 7">
            <a:extLst>
              <a:ext uri="{FF2B5EF4-FFF2-40B4-BE49-F238E27FC236}">
                <a16:creationId xmlns:a16="http://schemas.microsoft.com/office/drawing/2014/main" id="{5F56A777-14CB-48A0-8542-BD4AC6E5B9A6}"/>
              </a:ext>
            </a:extLst>
          </p:cNvPr>
          <p:cNvSpPr txBox="1"/>
          <p:nvPr/>
        </p:nvSpPr>
        <p:spPr>
          <a:xfrm>
            <a:off x="852474" y="5445224"/>
            <a:ext cx="5210081" cy="646331"/>
          </a:xfrm>
          <a:prstGeom prst="rect">
            <a:avLst/>
          </a:prstGeom>
          <a:noFill/>
        </p:spPr>
        <p:txBody>
          <a:bodyPr wrap="none" rtlCol="0">
            <a:spAutoFit/>
          </a:bodyPr>
          <a:lstStyle/>
          <a:p>
            <a:r>
              <a:rPr lang="zh-CN" altLang="en-US" dirty="0"/>
              <a:t>录取率：</a:t>
            </a:r>
            <a:r>
              <a:rPr lang="en-US" altLang="zh-CN" dirty="0"/>
              <a:t>2017</a:t>
            </a:r>
            <a:r>
              <a:rPr lang="zh-CN" altLang="en-US" dirty="0"/>
              <a:t>年</a:t>
            </a:r>
            <a:r>
              <a:rPr lang="en-US" altLang="zh-CN" dirty="0"/>
              <a:t>28.4%  2016</a:t>
            </a:r>
            <a:r>
              <a:rPr lang="zh-CN" altLang="en-US" dirty="0"/>
              <a:t>年</a:t>
            </a:r>
            <a:r>
              <a:rPr lang="en-US" altLang="zh-CN" dirty="0"/>
              <a:t>25.1%  2015</a:t>
            </a:r>
            <a:r>
              <a:rPr lang="zh-CN" altLang="en-US" dirty="0"/>
              <a:t>年</a:t>
            </a:r>
            <a:r>
              <a:rPr lang="en-US" altLang="zh-CN" dirty="0"/>
              <a:t>30.3%</a:t>
            </a:r>
          </a:p>
          <a:p>
            <a:r>
              <a:rPr lang="zh-CN" altLang="en-US" dirty="0"/>
              <a:t>截稿日期：</a:t>
            </a:r>
            <a:r>
              <a:rPr lang="en-US" altLang="zh-CN" dirty="0"/>
              <a:t>2018.5.3</a:t>
            </a:r>
            <a:endParaRPr lang="zh-CN" altLang="en-US" dirty="0"/>
          </a:p>
        </p:txBody>
      </p:sp>
    </p:spTree>
    <p:extLst>
      <p:ext uri="{BB962C8B-B14F-4D97-AF65-F5344CB8AC3E}">
        <p14:creationId xmlns:p14="http://schemas.microsoft.com/office/powerpoint/2010/main" val="85187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189756" y="192421"/>
            <a:ext cx="2483766" cy="623664"/>
          </a:xfrm>
        </p:spPr>
        <p:txBody>
          <a:bodyPr rtlCol="0"/>
          <a:lstStyle/>
          <a:p>
            <a:r>
              <a:rPr lang="zh-CN" altLang="zh-CN" dirty="0"/>
              <a:t>计算机网络</a:t>
            </a:r>
            <a:endParaRPr lang="zh-cn" dirty="0"/>
          </a:p>
        </p:txBody>
      </p:sp>
      <p:graphicFrame>
        <p:nvGraphicFramePr>
          <p:cNvPr id="4" name="内容占位符 3">
            <a:extLst>
              <a:ext uri="{FF2B5EF4-FFF2-40B4-BE49-F238E27FC236}">
                <a16:creationId xmlns:a16="http://schemas.microsoft.com/office/drawing/2014/main" id="{592D92CF-B1E0-4FE5-B0ED-87FA973641FB}"/>
              </a:ext>
            </a:extLst>
          </p:cNvPr>
          <p:cNvGraphicFramePr>
            <a:graphicFrameLocks noGrp="1"/>
          </p:cNvGraphicFramePr>
          <p:nvPr>
            <p:ph idx="1"/>
            <p:extLst>
              <p:ext uri="{D42A27DB-BD31-4B8C-83A1-F6EECF244321}">
                <p14:modId xmlns:p14="http://schemas.microsoft.com/office/powerpoint/2010/main" val="706140606"/>
              </p:ext>
            </p:extLst>
          </p:nvPr>
        </p:nvGraphicFramePr>
        <p:xfrm>
          <a:off x="261764" y="816085"/>
          <a:ext cx="11449272" cy="5534922"/>
        </p:xfrm>
        <a:graphic>
          <a:graphicData uri="http://schemas.openxmlformats.org/drawingml/2006/table">
            <a:tbl>
              <a:tblPr firstRow="1" firstCol="1" bandRow="1">
                <a:tableStyleId>{F5AB1C69-6EDB-4FF4-983F-18BD219EF322}</a:tableStyleId>
              </a:tblPr>
              <a:tblGrid>
                <a:gridCol w="662647">
                  <a:extLst>
                    <a:ext uri="{9D8B030D-6E8A-4147-A177-3AD203B41FA5}">
                      <a16:colId xmlns:a16="http://schemas.microsoft.com/office/drawing/2014/main" val="2855469131"/>
                    </a:ext>
                  </a:extLst>
                </a:gridCol>
                <a:gridCol w="1052637">
                  <a:extLst>
                    <a:ext uri="{9D8B030D-6E8A-4147-A177-3AD203B41FA5}">
                      <a16:colId xmlns:a16="http://schemas.microsoft.com/office/drawing/2014/main" val="1612369554"/>
                    </a:ext>
                  </a:extLst>
                </a:gridCol>
                <a:gridCol w="5154941">
                  <a:extLst>
                    <a:ext uri="{9D8B030D-6E8A-4147-A177-3AD203B41FA5}">
                      <a16:colId xmlns:a16="http://schemas.microsoft.com/office/drawing/2014/main" val="635624766"/>
                    </a:ext>
                  </a:extLst>
                </a:gridCol>
                <a:gridCol w="1135120">
                  <a:extLst>
                    <a:ext uri="{9D8B030D-6E8A-4147-A177-3AD203B41FA5}">
                      <a16:colId xmlns:a16="http://schemas.microsoft.com/office/drawing/2014/main" val="3902405365"/>
                    </a:ext>
                  </a:extLst>
                </a:gridCol>
                <a:gridCol w="3443927">
                  <a:extLst>
                    <a:ext uri="{9D8B030D-6E8A-4147-A177-3AD203B41FA5}">
                      <a16:colId xmlns:a16="http://schemas.microsoft.com/office/drawing/2014/main" val="2158259267"/>
                    </a:ext>
                  </a:extLst>
                </a:gridCol>
              </a:tblGrid>
              <a:tr h="481678">
                <a:tc>
                  <a:txBody>
                    <a:bodyPr/>
                    <a:lstStyle/>
                    <a:p>
                      <a:pPr marL="20320" algn="just">
                        <a:lnSpc>
                          <a:spcPct val="107000"/>
                        </a:lnSpc>
                        <a:spcAft>
                          <a:spcPts val="0"/>
                        </a:spcAft>
                      </a:pPr>
                      <a:r>
                        <a:rPr lang="zh-CN" sz="1600" kern="100">
                          <a:effectLst/>
                        </a:rPr>
                        <a:t>序号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L="19685" algn="just">
                        <a:lnSpc>
                          <a:spcPct val="107000"/>
                        </a:lnSpc>
                        <a:spcAft>
                          <a:spcPts val="0"/>
                        </a:spcAft>
                      </a:pPr>
                      <a:r>
                        <a:rPr lang="zh-CN" sz="1600" kern="100">
                          <a:effectLst/>
                        </a:rPr>
                        <a:t>会议简称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30480" algn="ctr">
                        <a:lnSpc>
                          <a:spcPct val="107000"/>
                        </a:lnSpc>
                        <a:spcAft>
                          <a:spcPts val="0"/>
                        </a:spcAft>
                      </a:pPr>
                      <a:r>
                        <a:rPr lang="zh-CN" sz="1600" kern="100" dirty="0">
                          <a:effectLst/>
                        </a:rPr>
                        <a:t>会议全称 </a:t>
                      </a:r>
                      <a:endParaRPr lang="zh-CN" sz="1400" kern="100" dirty="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L="50165">
                        <a:lnSpc>
                          <a:spcPct val="107000"/>
                        </a:lnSpc>
                        <a:spcAft>
                          <a:spcPts val="0"/>
                        </a:spcAft>
                      </a:pPr>
                      <a:r>
                        <a:rPr lang="zh-CN" sz="1600" kern="100">
                          <a:effectLst/>
                        </a:rPr>
                        <a:t>出版社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31750" algn="ctr">
                        <a:lnSpc>
                          <a:spcPct val="107000"/>
                        </a:lnSpc>
                        <a:spcAft>
                          <a:spcPts val="0"/>
                        </a:spcAft>
                      </a:pPr>
                      <a:r>
                        <a:rPr lang="zh-CN" sz="1600" kern="100" dirty="0">
                          <a:effectLst/>
                        </a:rPr>
                        <a:t>网址 </a:t>
                      </a:r>
                      <a:endParaRPr lang="zh-CN" sz="1400" kern="100" dirty="0">
                        <a:solidFill>
                          <a:srgbClr val="000000"/>
                        </a:solidFill>
                        <a:effectLst/>
                        <a:latin typeface="Calibri" panose="020F0502020204030204" pitchFamily="34" charset="0"/>
                        <a:ea typeface="Calibri" panose="020F0502020204030204" pitchFamily="34" charset="0"/>
                      </a:endParaRPr>
                    </a:p>
                  </a:txBody>
                  <a:tcPr marL="50020" marR="30340" marT="2460" marB="0"/>
                </a:tc>
                <a:extLst>
                  <a:ext uri="{0D108BD9-81ED-4DB2-BD59-A6C34878D82A}">
                    <a16:rowId xmlns:a16="http://schemas.microsoft.com/office/drawing/2014/main" val="1398097075"/>
                  </a:ext>
                </a:extLst>
              </a:tr>
              <a:tr h="603357">
                <a:tc>
                  <a:txBody>
                    <a:bodyPr/>
                    <a:lstStyle/>
                    <a:p>
                      <a:pPr marR="31750" algn="ctr">
                        <a:lnSpc>
                          <a:spcPct val="107000"/>
                        </a:lnSpc>
                        <a:spcAft>
                          <a:spcPts val="0"/>
                        </a:spcAft>
                      </a:pPr>
                      <a:r>
                        <a:rPr lang="en-US" sz="1400" kern="100">
                          <a:effectLst/>
                        </a:rPr>
                        <a:t>1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nchor="ctr"/>
                </a:tc>
                <a:tc>
                  <a:txBody>
                    <a:bodyPr/>
                    <a:lstStyle/>
                    <a:p>
                      <a:pPr marR="27940" algn="ctr">
                        <a:lnSpc>
                          <a:spcPct val="107000"/>
                        </a:lnSpc>
                        <a:spcAft>
                          <a:spcPts val="0"/>
                        </a:spcAft>
                      </a:pPr>
                      <a:r>
                        <a:rPr lang="en-US" sz="1400" kern="100" dirty="0">
                          <a:effectLst/>
                        </a:rPr>
                        <a:t>ANCS </a:t>
                      </a:r>
                      <a:endParaRPr lang="zh-CN" sz="1400" kern="100" dirty="0">
                        <a:solidFill>
                          <a:srgbClr val="000000"/>
                        </a:solidFill>
                        <a:effectLst/>
                        <a:latin typeface="Calibri" panose="020F0502020204030204" pitchFamily="34" charset="0"/>
                        <a:ea typeface="Calibri" panose="020F0502020204030204" pitchFamily="34" charset="0"/>
                      </a:endParaRPr>
                    </a:p>
                  </a:txBody>
                  <a:tcPr marL="50020" marR="30340" marT="2460" marB="0" anchor="ctr"/>
                </a:tc>
                <a:tc>
                  <a:txBody>
                    <a:bodyPr/>
                    <a:lstStyle/>
                    <a:p>
                      <a:pPr marR="32385" algn="ctr">
                        <a:lnSpc>
                          <a:spcPct val="107000"/>
                        </a:lnSpc>
                        <a:spcAft>
                          <a:spcPts val="0"/>
                        </a:spcAft>
                      </a:pPr>
                      <a:r>
                        <a:rPr lang="en-US" sz="1400" kern="100" dirty="0">
                          <a:effectLst/>
                        </a:rPr>
                        <a:t>Architectures for Networking and Communications Systems </a:t>
                      </a:r>
                      <a:endParaRPr lang="zh-CN" sz="1400" kern="100" dirty="0">
                        <a:solidFill>
                          <a:srgbClr val="000000"/>
                        </a:solidFill>
                        <a:effectLst/>
                        <a:latin typeface="Calibri" panose="020F0502020204030204" pitchFamily="34" charset="0"/>
                        <a:ea typeface="Calibri" panose="020F0502020204030204" pitchFamily="34" charset="0"/>
                      </a:endParaRPr>
                    </a:p>
                  </a:txBody>
                  <a:tcPr marL="50020" marR="30340" marT="2460" marB="0" anchor="ctr"/>
                </a:tc>
                <a:tc>
                  <a:txBody>
                    <a:bodyPr/>
                    <a:lstStyle/>
                    <a:p>
                      <a:pPr marL="4445">
                        <a:lnSpc>
                          <a:spcPct val="107000"/>
                        </a:lnSpc>
                        <a:spcAft>
                          <a:spcPts val="190"/>
                        </a:spcAft>
                      </a:pPr>
                      <a:r>
                        <a:rPr lang="en-US" sz="1400" kern="100">
                          <a:effectLst/>
                        </a:rPr>
                        <a:t>ACM/IEE</a:t>
                      </a:r>
                      <a:endParaRPr lang="zh-CN" sz="1400" kern="100">
                        <a:effectLst/>
                      </a:endParaRPr>
                    </a:p>
                    <a:p>
                      <a:pPr marR="31115" algn="ctr">
                        <a:lnSpc>
                          <a:spcPct val="107000"/>
                        </a:lnSpc>
                        <a:spcAft>
                          <a:spcPts val="0"/>
                        </a:spcAft>
                      </a:pPr>
                      <a:r>
                        <a:rPr lang="en-US" sz="1400" kern="100">
                          <a:effectLst/>
                        </a:rPr>
                        <a:t>E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29210" algn="ctr">
                        <a:lnSpc>
                          <a:spcPct val="107000"/>
                        </a:lnSpc>
                        <a:spcAft>
                          <a:spcPts val="0"/>
                        </a:spcAft>
                      </a:pPr>
                      <a:r>
                        <a:rPr lang="en-US" sz="1400" kern="100">
                          <a:effectLst/>
                        </a:rPr>
                        <a:t>http://dblp.uni-trier.de/db/conf/ancs/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nchor="ctr"/>
                </a:tc>
                <a:extLst>
                  <a:ext uri="{0D108BD9-81ED-4DB2-BD59-A6C34878D82A}">
                    <a16:rowId xmlns:a16="http://schemas.microsoft.com/office/drawing/2014/main" val="1241847501"/>
                  </a:ext>
                </a:extLst>
              </a:tr>
              <a:tr h="425025">
                <a:tc>
                  <a:txBody>
                    <a:bodyPr/>
                    <a:lstStyle/>
                    <a:p>
                      <a:pPr marR="31750" algn="ctr">
                        <a:lnSpc>
                          <a:spcPct val="107000"/>
                        </a:lnSpc>
                        <a:spcAft>
                          <a:spcPts val="0"/>
                        </a:spcAft>
                      </a:pPr>
                      <a:r>
                        <a:rPr lang="en-US" sz="1400" kern="100">
                          <a:effectLst/>
                        </a:rPr>
                        <a:t>2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26670" algn="ctr">
                        <a:lnSpc>
                          <a:spcPct val="107000"/>
                        </a:lnSpc>
                        <a:spcAft>
                          <a:spcPts val="0"/>
                        </a:spcAft>
                      </a:pPr>
                      <a:r>
                        <a:rPr lang="en-US" sz="1400" kern="100" dirty="0">
                          <a:effectLst/>
                        </a:rPr>
                        <a:t>FORTE </a:t>
                      </a:r>
                      <a:endParaRPr lang="zh-CN" sz="1400" kern="100" dirty="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31115" algn="ctr">
                        <a:lnSpc>
                          <a:spcPct val="107000"/>
                        </a:lnSpc>
                        <a:spcAft>
                          <a:spcPts val="0"/>
                        </a:spcAft>
                      </a:pPr>
                      <a:r>
                        <a:rPr lang="en-US" sz="1400" kern="100" dirty="0">
                          <a:effectLst/>
                        </a:rPr>
                        <a:t>Formal Techniques for Networked and Distributed Systems </a:t>
                      </a:r>
                      <a:endParaRPr lang="zh-CN" sz="1400" kern="100" dirty="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29845" algn="ctr">
                        <a:lnSpc>
                          <a:spcPct val="107000"/>
                        </a:lnSpc>
                        <a:spcAft>
                          <a:spcPts val="0"/>
                        </a:spcAft>
                      </a:pPr>
                      <a:r>
                        <a:rPr lang="en-US" sz="1400" kern="100">
                          <a:effectLst/>
                        </a:rPr>
                        <a:t>Springer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30480" algn="ctr">
                        <a:lnSpc>
                          <a:spcPct val="107000"/>
                        </a:lnSpc>
                        <a:spcAft>
                          <a:spcPts val="0"/>
                        </a:spcAft>
                      </a:pPr>
                      <a:r>
                        <a:rPr lang="en-US" sz="1400" kern="100">
                          <a:effectLst/>
                        </a:rPr>
                        <a:t>http://dblp.uni-trier.de/db/conf/forte/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extLst>
                  <a:ext uri="{0D108BD9-81ED-4DB2-BD59-A6C34878D82A}">
                    <a16:rowId xmlns:a16="http://schemas.microsoft.com/office/drawing/2014/main" val="2343446657"/>
                  </a:ext>
                </a:extLst>
              </a:tr>
              <a:tr h="425025">
                <a:tc>
                  <a:txBody>
                    <a:bodyPr/>
                    <a:lstStyle/>
                    <a:p>
                      <a:pPr marR="31750" algn="ctr">
                        <a:lnSpc>
                          <a:spcPct val="107000"/>
                        </a:lnSpc>
                        <a:spcAft>
                          <a:spcPts val="0"/>
                        </a:spcAft>
                      </a:pPr>
                      <a:r>
                        <a:rPr lang="en-US" sz="1400" kern="100">
                          <a:effectLst/>
                        </a:rPr>
                        <a:t>3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29845" algn="ctr">
                        <a:lnSpc>
                          <a:spcPct val="107000"/>
                        </a:lnSpc>
                        <a:spcAft>
                          <a:spcPts val="0"/>
                        </a:spcAft>
                      </a:pPr>
                      <a:r>
                        <a:rPr lang="en-US" sz="1400" kern="100" dirty="0">
                          <a:effectLst/>
                        </a:rPr>
                        <a:t>LCN </a:t>
                      </a:r>
                      <a:endParaRPr lang="zh-CN" sz="1400" kern="100" dirty="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27940" algn="ctr">
                        <a:lnSpc>
                          <a:spcPct val="107000"/>
                        </a:lnSpc>
                        <a:spcAft>
                          <a:spcPts val="0"/>
                        </a:spcAft>
                      </a:pPr>
                      <a:r>
                        <a:rPr lang="en-US" sz="1400" kern="100" dirty="0">
                          <a:effectLst/>
                        </a:rPr>
                        <a:t>IEEE Conference on Local Computer Networks </a:t>
                      </a:r>
                      <a:endParaRPr lang="zh-CN" sz="1400" kern="100" dirty="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31115" algn="ctr">
                        <a:lnSpc>
                          <a:spcPct val="107000"/>
                        </a:lnSpc>
                        <a:spcAft>
                          <a:spcPts val="0"/>
                        </a:spcAft>
                      </a:pPr>
                      <a:r>
                        <a:rPr lang="en-US" sz="1400" kern="100">
                          <a:effectLst/>
                        </a:rPr>
                        <a:t>IEEE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31115" algn="ctr">
                        <a:lnSpc>
                          <a:spcPct val="107000"/>
                        </a:lnSpc>
                        <a:spcAft>
                          <a:spcPts val="0"/>
                        </a:spcAft>
                      </a:pPr>
                      <a:r>
                        <a:rPr lang="en-US" sz="1400" kern="100">
                          <a:effectLst/>
                        </a:rPr>
                        <a:t>http://dblp.uni-trier.de/db/conf/lcn/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extLst>
                  <a:ext uri="{0D108BD9-81ED-4DB2-BD59-A6C34878D82A}">
                    <a16:rowId xmlns:a16="http://schemas.microsoft.com/office/drawing/2014/main" val="4142096119"/>
                  </a:ext>
                </a:extLst>
              </a:tr>
              <a:tr h="665031">
                <a:tc>
                  <a:txBody>
                    <a:bodyPr/>
                    <a:lstStyle/>
                    <a:p>
                      <a:pPr marR="31750" algn="ctr">
                        <a:lnSpc>
                          <a:spcPct val="107000"/>
                        </a:lnSpc>
                        <a:spcAft>
                          <a:spcPts val="0"/>
                        </a:spcAft>
                      </a:pPr>
                      <a:r>
                        <a:rPr lang="en-US" sz="1400" kern="100">
                          <a:effectLst/>
                        </a:rPr>
                        <a:t>4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nchor="ctr"/>
                </a:tc>
                <a:tc>
                  <a:txBody>
                    <a:bodyPr/>
                    <a:lstStyle/>
                    <a:p>
                      <a:pPr marL="45720">
                        <a:lnSpc>
                          <a:spcPct val="107000"/>
                        </a:lnSpc>
                        <a:spcAft>
                          <a:spcPts val="0"/>
                        </a:spcAft>
                      </a:pPr>
                      <a:r>
                        <a:rPr lang="en-US" sz="1400" kern="100" dirty="0" err="1">
                          <a:effectLst/>
                        </a:rPr>
                        <a:t>Globecom</a:t>
                      </a:r>
                      <a:r>
                        <a:rPr lang="en-US" sz="1400" kern="100" dirty="0">
                          <a:effectLst/>
                        </a:rPr>
                        <a:t> </a:t>
                      </a:r>
                      <a:endParaRPr lang="zh-CN" sz="1400" kern="100" dirty="0">
                        <a:solidFill>
                          <a:srgbClr val="000000"/>
                        </a:solidFill>
                        <a:effectLst/>
                        <a:latin typeface="Calibri" panose="020F0502020204030204" pitchFamily="34" charset="0"/>
                        <a:ea typeface="Calibri" panose="020F0502020204030204" pitchFamily="34" charset="0"/>
                      </a:endParaRPr>
                    </a:p>
                  </a:txBody>
                  <a:tcPr marL="50020" marR="30340" marT="2460" marB="0" anchor="ctr"/>
                </a:tc>
                <a:tc>
                  <a:txBody>
                    <a:bodyPr/>
                    <a:lstStyle/>
                    <a:p>
                      <a:pPr marR="30480" algn="ctr">
                        <a:lnSpc>
                          <a:spcPct val="107000"/>
                        </a:lnSpc>
                        <a:spcAft>
                          <a:spcPts val="190"/>
                        </a:spcAft>
                      </a:pPr>
                      <a:r>
                        <a:rPr lang="en-US" sz="1400" kern="100" dirty="0">
                          <a:effectLst/>
                        </a:rPr>
                        <a:t>IEEE Global Communications Conference, incorporating the Global </a:t>
                      </a:r>
                      <a:endParaRPr lang="zh-CN" sz="1400" kern="100" dirty="0">
                        <a:effectLst/>
                      </a:endParaRPr>
                    </a:p>
                    <a:p>
                      <a:pPr marR="29845" algn="ctr">
                        <a:lnSpc>
                          <a:spcPct val="107000"/>
                        </a:lnSpc>
                        <a:spcAft>
                          <a:spcPts val="0"/>
                        </a:spcAft>
                      </a:pPr>
                      <a:r>
                        <a:rPr lang="en-US" sz="1400" kern="100" dirty="0">
                          <a:effectLst/>
                        </a:rPr>
                        <a:t>Internet Symposium </a:t>
                      </a:r>
                      <a:endParaRPr lang="zh-CN" sz="1400" kern="100" dirty="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31115" algn="ctr">
                        <a:lnSpc>
                          <a:spcPct val="107000"/>
                        </a:lnSpc>
                        <a:spcAft>
                          <a:spcPts val="0"/>
                        </a:spcAft>
                      </a:pPr>
                      <a:r>
                        <a:rPr lang="en-US" sz="1400" kern="100">
                          <a:effectLst/>
                        </a:rPr>
                        <a:t>IEEE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nchor="ctr"/>
                </a:tc>
                <a:tc>
                  <a:txBody>
                    <a:bodyPr/>
                    <a:lstStyle/>
                    <a:p>
                      <a:pPr marR="31115" algn="ctr">
                        <a:lnSpc>
                          <a:spcPct val="107000"/>
                        </a:lnSpc>
                        <a:spcAft>
                          <a:spcPts val="0"/>
                        </a:spcAft>
                      </a:pPr>
                      <a:r>
                        <a:rPr lang="en-US" sz="1400" kern="100" dirty="0">
                          <a:effectLst/>
                        </a:rPr>
                        <a:t>http://dblp.uni-trier.de/db/conf/globecom/ </a:t>
                      </a:r>
                      <a:endParaRPr lang="zh-CN" sz="1400" kern="100" dirty="0">
                        <a:solidFill>
                          <a:srgbClr val="000000"/>
                        </a:solidFill>
                        <a:effectLst/>
                        <a:latin typeface="Calibri" panose="020F0502020204030204" pitchFamily="34" charset="0"/>
                        <a:ea typeface="Calibri" panose="020F0502020204030204" pitchFamily="34" charset="0"/>
                      </a:endParaRPr>
                    </a:p>
                  </a:txBody>
                  <a:tcPr marL="50020" marR="30340" marT="2460" marB="0" anchor="ctr"/>
                </a:tc>
                <a:extLst>
                  <a:ext uri="{0D108BD9-81ED-4DB2-BD59-A6C34878D82A}">
                    <a16:rowId xmlns:a16="http://schemas.microsoft.com/office/drawing/2014/main" val="282008503"/>
                  </a:ext>
                </a:extLst>
              </a:tr>
              <a:tr h="425025">
                <a:tc>
                  <a:txBody>
                    <a:bodyPr/>
                    <a:lstStyle/>
                    <a:p>
                      <a:pPr marR="31750" algn="ctr">
                        <a:lnSpc>
                          <a:spcPct val="107000"/>
                        </a:lnSpc>
                        <a:spcAft>
                          <a:spcPts val="0"/>
                        </a:spcAft>
                      </a:pPr>
                      <a:r>
                        <a:rPr lang="en-US" sz="1400" kern="100">
                          <a:effectLst/>
                        </a:rPr>
                        <a:t>5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27940" algn="ctr">
                        <a:lnSpc>
                          <a:spcPct val="107000"/>
                        </a:lnSpc>
                        <a:spcAft>
                          <a:spcPts val="0"/>
                        </a:spcAft>
                      </a:pPr>
                      <a:r>
                        <a:rPr lang="en-US" sz="1400" kern="100" dirty="0">
                          <a:effectLst/>
                        </a:rPr>
                        <a:t>ICC </a:t>
                      </a:r>
                      <a:endParaRPr lang="zh-CN" sz="1400" kern="100" dirty="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31115" algn="ctr">
                        <a:lnSpc>
                          <a:spcPct val="107000"/>
                        </a:lnSpc>
                        <a:spcAft>
                          <a:spcPts val="0"/>
                        </a:spcAft>
                      </a:pPr>
                      <a:r>
                        <a:rPr lang="en-US" sz="1400" kern="100">
                          <a:effectLst/>
                        </a:rPr>
                        <a:t>IEEE International Conference on Communications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31115" algn="ctr">
                        <a:lnSpc>
                          <a:spcPct val="107000"/>
                        </a:lnSpc>
                        <a:spcAft>
                          <a:spcPts val="0"/>
                        </a:spcAft>
                      </a:pPr>
                      <a:r>
                        <a:rPr lang="en-US" sz="1400" kern="100">
                          <a:effectLst/>
                        </a:rPr>
                        <a:t>IEEE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32385" algn="ctr">
                        <a:lnSpc>
                          <a:spcPct val="107000"/>
                        </a:lnSpc>
                        <a:spcAft>
                          <a:spcPts val="0"/>
                        </a:spcAft>
                      </a:pPr>
                      <a:r>
                        <a:rPr lang="en-US" sz="1400" kern="100">
                          <a:effectLst/>
                        </a:rPr>
                        <a:t>http://dblp.uni-trier.de/db/conf/icc/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extLst>
                  <a:ext uri="{0D108BD9-81ED-4DB2-BD59-A6C34878D82A}">
                    <a16:rowId xmlns:a16="http://schemas.microsoft.com/office/drawing/2014/main" val="3025886871"/>
                  </a:ext>
                </a:extLst>
              </a:tr>
              <a:tr h="665031">
                <a:tc>
                  <a:txBody>
                    <a:bodyPr/>
                    <a:lstStyle/>
                    <a:p>
                      <a:pPr marR="31750" algn="ctr">
                        <a:lnSpc>
                          <a:spcPct val="107000"/>
                        </a:lnSpc>
                        <a:spcAft>
                          <a:spcPts val="0"/>
                        </a:spcAft>
                      </a:pPr>
                      <a:r>
                        <a:rPr lang="en-US" sz="1400" kern="100">
                          <a:effectLst/>
                        </a:rPr>
                        <a:t>6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nchor="ctr"/>
                </a:tc>
                <a:tc>
                  <a:txBody>
                    <a:bodyPr/>
                    <a:lstStyle/>
                    <a:p>
                      <a:pPr marR="28575" algn="ctr">
                        <a:lnSpc>
                          <a:spcPct val="107000"/>
                        </a:lnSpc>
                        <a:spcAft>
                          <a:spcPts val="0"/>
                        </a:spcAft>
                      </a:pPr>
                      <a:r>
                        <a:rPr lang="en-US" sz="1400" kern="100" dirty="0">
                          <a:effectLst/>
                        </a:rPr>
                        <a:t>ICCCN </a:t>
                      </a:r>
                      <a:endParaRPr lang="zh-CN" sz="1400" kern="100" dirty="0">
                        <a:solidFill>
                          <a:srgbClr val="000000"/>
                        </a:solidFill>
                        <a:effectLst/>
                        <a:latin typeface="Calibri" panose="020F0502020204030204" pitchFamily="34" charset="0"/>
                        <a:ea typeface="Calibri" panose="020F0502020204030204" pitchFamily="34" charset="0"/>
                      </a:endParaRPr>
                    </a:p>
                  </a:txBody>
                  <a:tcPr marL="50020" marR="30340" marT="2460" marB="0" anchor="ctr"/>
                </a:tc>
                <a:tc>
                  <a:txBody>
                    <a:bodyPr/>
                    <a:lstStyle/>
                    <a:p>
                      <a:pPr marR="31750" algn="ctr">
                        <a:lnSpc>
                          <a:spcPct val="107000"/>
                        </a:lnSpc>
                        <a:spcAft>
                          <a:spcPts val="190"/>
                        </a:spcAft>
                      </a:pPr>
                      <a:r>
                        <a:rPr lang="en-US" sz="1400" kern="100">
                          <a:effectLst/>
                        </a:rPr>
                        <a:t>IEEE International Conference on Computer Communications and </a:t>
                      </a:r>
                      <a:endParaRPr lang="zh-CN" sz="1400" kern="100">
                        <a:effectLst/>
                      </a:endParaRPr>
                    </a:p>
                    <a:p>
                      <a:pPr marR="28575" algn="ctr">
                        <a:lnSpc>
                          <a:spcPct val="107000"/>
                        </a:lnSpc>
                        <a:spcAft>
                          <a:spcPts val="0"/>
                        </a:spcAft>
                      </a:pPr>
                      <a:r>
                        <a:rPr lang="en-US" sz="1400" kern="100">
                          <a:effectLst/>
                        </a:rPr>
                        <a:t>Networks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31115" algn="ctr">
                        <a:lnSpc>
                          <a:spcPct val="107000"/>
                        </a:lnSpc>
                        <a:spcAft>
                          <a:spcPts val="0"/>
                        </a:spcAft>
                      </a:pPr>
                      <a:r>
                        <a:rPr lang="en-US" sz="1400" kern="100">
                          <a:effectLst/>
                        </a:rPr>
                        <a:t>IEEE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nchor="ctr"/>
                </a:tc>
                <a:tc>
                  <a:txBody>
                    <a:bodyPr/>
                    <a:lstStyle/>
                    <a:p>
                      <a:pPr marR="30480" algn="ctr">
                        <a:lnSpc>
                          <a:spcPct val="107000"/>
                        </a:lnSpc>
                        <a:spcAft>
                          <a:spcPts val="0"/>
                        </a:spcAft>
                      </a:pPr>
                      <a:r>
                        <a:rPr lang="en-US" sz="1400" kern="100">
                          <a:effectLst/>
                        </a:rPr>
                        <a:t>http://dblp.uni-trier.de/db/conf/icccn/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nchor="ctr"/>
                </a:tc>
                <a:extLst>
                  <a:ext uri="{0D108BD9-81ED-4DB2-BD59-A6C34878D82A}">
                    <a16:rowId xmlns:a16="http://schemas.microsoft.com/office/drawing/2014/main" val="2793908867"/>
                  </a:ext>
                </a:extLst>
              </a:tr>
              <a:tr h="641000">
                <a:tc>
                  <a:txBody>
                    <a:bodyPr/>
                    <a:lstStyle/>
                    <a:p>
                      <a:pPr marL="66040" algn="ctr">
                        <a:lnSpc>
                          <a:spcPct val="107000"/>
                        </a:lnSpc>
                        <a:spcAft>
                          <a:spcPts val="0"/>
                        </a:spcAft>
                      </a:pPr>
                      <a:r>
                        <a:rPr lang="en-US" sz="1400" kern="100">
                          <a:effectLst/>
                        </a:rPr>
                        <a:t>7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26035" algn="ctr">
                        <a:lnSpc>
                          <a:spcPct val="107000"/>
                        </a:lnSpc>
                        <a:spcAft>
                          <a:spcPts val="0"/>
                        </a:spcAft>
                      </a:pPr>
                      <a:r>
                        <a:rPr lang="en-US" sz="1400" kern="100" dirty="0">
                          <a:effectLst/>
                        </a:rPr>
                        <a:t>MASS </a:t>
                      </a:r>
                      <a:endParaRPr lang="zh-CN" sz="1400" kern="100" dirty="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L="22860">
                        <a:lnSpc>
                          <a:spcPct val="107000"/>
                        </a:lnSpc>
                        <a:spcAft>
                          <a:spcPts val="0"/>
                        </a:spcAft>
                      </a:pPr>
                      <a:r>
                        <a:rPr lang="en-US" sz="1400" kern="100">
                          <a:effectLst/>
                        </a:rPr>
                        <a:t>IEEE International Conference on Mobile Ad hoc and Sensor Systems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31115" algn="ctr">
                        <a:lnSpc>
                          <a:spcPct val="107000"/>
                        </a:lnSpc>
                        <a:spcAft>
                          <a:spcPts val="0"/>
                        </a:spcAft>
                      </a:pPr>
                      <a:r>
                        <a:rPr lang="en-US" sz="1400" kern="100">
                          <a:effectLst/>
                        </a:rPr>
                        <a:t>IEEE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31115" algn="ctr">
                        <a:lnSpc>
                          <a:spcPct val="107000"/>
                        </a:lnSpc>
                        <a:spcAft>
                          <a:spcPts val="0"/>
                        </a:spcAft>
                      </a:pPr>
                      <a:r>
                        <a:rPr lang="en-US" sz="1400" kern="100" dirty="0">
                          <a:effectLst/>
                        </a:rPr>
                        <a:t>http://dblp.uni-trier.de/db/conf/mass/index.html </a:t>
                      </a:r>
                      <a:endParaRPr lang="zh-CN" sz="1400" kern="100" dirty="0">
                        <a:solidFill>
                          <a:srgbClr val="000000"/>
                        </a:solidFill>
                        <a:effectLst/>
                        <a:latin typeface="Calibri" panose="020F0502020204030204" pitchFamily="34" charset="0"/>
                        <a:ea typeface="Calibri" panose="020F0502020204030204" pitchFamily="34" charset="0"/>
                      </a:endParaRPr>
                    </a:p>
                  </a:txBody>
                  <a:tcPr marL="50020" marR="30340" marT="2460" marB="0"/>
                </a:tc>
                <a:extLst>
                  <a:ext uri="{0D108BD9-81ED-4DB2-BD59-A6C34878D82A}">
                    <a16:rowId xmlns:a16="http://schemas.microsoft.com/office/drawing/2014/main" val="1958559566"/>
                  </a:ext>
                </a:extLst>
              </a:tr>
              <a:tr h="425025">
                <a:tc>
                  <a:txBody>
                    <a:bodyPr/>
                    <a:lstStyle/>
                    <a:p>
                      <a:pPr marR="31750" algn="ctr">
                        <a:lnSpc>
                          <a:spcPct val="107000"/>
                        </a:lnSpc>
                        <a:spcAft>
                          <a:spcPts val="0"/>
                        </a:spcAft>
                      </a:pPr>
                      <a:r>
                        <a:rPr lang="en-US" sz="1400" kern="100">
                          <a:effectLst/>
                        </a:rPr>
                        <a:t>8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29210" algn="ctr">
                        <a:lnSpc>
                          <a:spcPct val="107000"/>
                        </a:lnSpc>
                        <a:spcAft>
                          <a:spcPts val="0"/>
                        </a:spcAft>
                      </a:pPr>
                      <a:r>
                        <a:rPr lang="en-US" sz="1400" kern="100" dirty="0">
                          <a:effectLst/>
                        </a:rPr>
                        <a:t>P2P </a:t>
                      </a:r>
                      <a:endParaRPr lang="zh-CN" sz="1400" kern="100" dirty="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29210" algn="ctr">
                        <a:lnSpc>
                          <a:spcPct val="107000"/>
                        </a:lnSpc>
                        <a:spcAft>
                          <a:spcPts val="0"/>
                        </a:spcAft>
                      </a:pPr>
                      <a:r>
                        <a:rPr lang="en-US" sz="1400" kern="100">
                          <a:effectLst/>
                        </a:rPr>
                        <a:t>IEEE International Conference on P2P Computing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31115" algn="ctr">
                        <a:lnSpc>
                          <a:spcPct val="107000"/>
                        </a:lnSpc>
                        <a:spcAft>
                          <a:spcPts val="0"/>
                        </a:spcAft>
                      </a:pPr>
                      <a:r>
                        <a:rPr lang="en-US" sz="1400" kern="100">
                          <a:effectLst/>
                        </a:rPr>
                        <a:t>IEEE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29210" algn="ctr">
                        <a:lnSpc>
                          <a:spcPct val="107000"/>
                        </a:lnSpc>
                        <a:spcAft>
                          <a:spcPts val="0"/>
                        </a:spcAft>
                      </a:pPr>
                      <a:r>
                        <a:rPr lang="en-US" sz="1400" kern="100">
                          <a:effectLst/>
                        </a:rPr>
                        <a:t>http://dblp.uni-trier.de/db/conf/p2p/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extLst>
                  <a:ext uri="{0D108BD9-81ED-4DB2-BD59-A6C34878D82A}">
                    <a16:rowId xmlns:a16="http://schemas.microsoft.com/office/drawing/2014/main" val="1562204441"/>
                  </a:ext>
                </a:extLst>
              </a:tr>
              <a:tr h="665031">
                <a:tc>
                  <a:txBody>
                    <a:bodyPr/>
                    <a:lstStyle/>
                    <a:p>
                      <a:pPr marR="31750" algn="ctr">
                        <a:lnSpc>
                          <a:spcPct val="107000"/>
                        </a:lnSpc>
                        <a:spcAft>
                          <a:spcPts val="0"/>
                        </a:spcAft>
                      </a:pPr>
                      <a:r>
                        <a:rPr lang="en-US" sz="1400" kern="100">
                          <a:effectLst/>
                        </a:rPr>
                        <a:t>9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nchor="ctr"/>
                </a:tc>
                <a:tc>
                  <a:txBody>
                    <a:bodyPr/>
                    <a:lstStyle/>
                    <a:p>
                      <a:pPr marR="28575" algn="ctr">
                        <a:lnSpc>
                          <a:spcPct val="107000"/>
                        </a:lnSpc>
                        <a:spcAft>
                          <a:spcPts val="0"/>
                        </a:spcAft>
                      </a:pPr>
                      <a:r>
                        <a:rPr lang="en-US" sz="1400" kern="100" dirty="0">
                          <a:effectLst/>
                        </a:rPr>
                        <a:t>IPCCC </a:t>
                      </a:r>
                      <a:endParaRPr lang="zh-CN" sz="1400" kern="100" dirty="0">
                        <a:solidFill>
                          <a:srgbClr val="000000"/>
                        </a:solidFill>
                        <a:effectLst/>
                        <a:latin typeface="Calibri" panose="020F0502020204030204" pitchFamily="34" charset="0"/>
                        <a:ea typeface="Calibri" panose="020F0502020204030204" pitchFamily="34" charset="0"/>
                      </a:endParaRPr>
                    </a:p>
                  </a:txBody>
                  <a:tcPr marL="50020" marR="30340" marT="2460" marB="0" anchor="ctr"/>
                </a:tc>
                <a:tc>
                  <a:txBody>
                    <a:bodyPr/>
                    <a:lstStyle/>
                    <a:p>
                      <a:pPr marR="29210" algn="ctr">
                        <a:lnSpc>
                          <a:spcPct val="107000"/>
                        </a:lnSpc>
                        <a:spcAft>
                          <a:spcPts val="190"/>
                        </a:spcAft>
                      </a:pPr>
                      <a:r>
                        <a:rPr lang="en-US" sz="1400" kern="100">
                          <a:effectLst/>
                        </a:rPr>
                        <a:t>IEEE International Performance Computing and Communications </a:t>
                      </a:r>
                      <a:endParaRPr lang="zh-CN" sz="1400" kern="100">
                        <a:effectLst/>
                      </a:endParaRPr>
                    </a:p>
                    <a:p>
                      <a:pPr marR="27305" algn="ctr">
                        <a:lnSpc>
                          <a:spcPct val="107000"/>
                        </a:lnSpc>
                        <a:spcAft>
                          <a:spcPts val="0"/>
                        </a:spcAft>
                      </a:pPr>
                      <a:r>
                        <a:rPr lang="en-US" sz="1400" kern="100">
                          <a:effectLst/>
                        </a:rPr>
                        <a:t>Conference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tc>
                <a:tc>
                  <a:txBody>
                    <a:bodyPr/>
                    <a:lstStyle/>
                    <a:p>
                      <a:pPr marR="31115" algn="ctr">
                        <a:lnSpc>
                          <a:spcPct val="107000"/>
                        </a:lnSpc>
                        <a:spcAft>
                          <a:spcPts val="0"/>
                        </a:spcAft>
                      </a:pPr>
                      <a:r>
                        <a:rPr lang="en-US" sz="1400" kern="100">
                          <a:effectLst/>
                        </a:rPr>
                        <a:t>IEEE </a:t>
                      </a:r>
                      <a:endParaRPr lang="zh-CN" sz="1400" kern="100">
                        <a:solidFill>
                          <a:srgbClr val="000000"/>
                        </a:solidFill>
                        <a:effectLst/>
                        <a:latin typeface="Calibri" panose="020F0502020204030204" pitchFamily="34" charset="0"/>
                        <a:ea typeface="Calibri" panose="020F0502020204030204" pitchFamily="34" charset="0"/>
                      </a:endParaRPr>
                    </a:p>
                  </a:txBody>
                  <a:tcPr marL="50020" marR="30340" marT="2460" marB="0" anchor="ctr"/>
                </a:tc>
                <a:tc>
                  <a:txBody>
                    <a:bodyPr/>
                    <a:lstStyle/>
                    <a:p>
                      <a:pPr marR="30480" algn="ctr">
                        <a:lnSpc>
                          <a:spcPct val="107000"/>
                        </a:lnSpc>
                        <a:spcAft>
                          <a:spcPts val="0"/>
                        </a:spcAft>
                      </a:pPr>
                      <a:r>
                        <a:rPr lang="en-US" sz="1400" kern="100" dirty="0">
                          <a:effectLst/>
                        </a:rPr>
                        <a:t>http://dblp.uni-trier.de/db/conf/ipccc/ </a:t>
                      </a:r>
                      <a:endParaRPr lang="zh-CN" sz="1400" kern="100" dirty="0">
                        <a:solidFill>
                          <a:srgbClr val="000000"/>
                        </a:solidFill>
                        <a:effectLst/>
                        <a:latin typeface="Calibri" panose="020F0502020204030204" pitchFamily="34" charset="0"/>
                        <a:ea typeface="Calibri" panose="020F0502020204030204" pitchFamily="34" charset="0"/>
                      </a:endParaRPr>
                    </a:p>
                  </a:txBody>
                  <a:tcPr marL="50020" marR="30340" marT="2460" marB="0" anchor="ctr"/>
                </a:tc>
                <a:extLst>
                  <a:ext uri="{0D108BD9-81ED-4DB2-BD59-A6C34878D82A}">
                    <a16:rowId xmlns:a16="http://schemas.microsoft.com/office/drawing/2014/main" val="1265717111"/>
                  </a:ext>
                </a:extLst>
              </a:tr>
            </a:tbl>
          </a:graphicData>
        </a:graphic>
      </p:graphicFrame>
    </p:spTree>
    <p:extLst>
      <p:ext uri="{BB962C8B-B14F-4D97-AF65-F5344CB8AC3E}">
        <p14:creationId xmlns:p14="http://schemas.microsoft.com/office/powerpoint/2010/main" val="412428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843DBC4-03B8-4C69-B1E8-61AB89CE3CA1}"/>
              </a:ext>
            </a:extLst>
          </p:cNvPr>
          <p:cNvSpPr/>
          <p:nvPr/>
        </p:nvSpPr>
        <p:spPr>
          <a:xfrm>
            <a:off x="837828" y="548680"/>
            <a:ext cx="1035027" cy="369332"/>
          </a:xfrm>
          <a:prstGeom prst="rect">
            <a:avLst/>
          </a:prstGeom>
        </p:spPr>
        <p:txBody>
          <a:bodyPr wrap="none">
            <a:spAutoFit/>
          </a:bodyPr>
          <a:lstStyle/>
          <a:p>
            <a:r>
              <a:rPr lang="en-US" altLang="zh-CN" kern="100" dirty="0" err="1">
                <a:solidFill>
                  <a:schemeClr val="dk1"/>
                </a:solidFill>
              </a:rPr>
              <a:t>MSWiM</a:t>
            </a:r>
            <a:endParaRPr lang="zh-CN" altLang="en-US" dirty="0"/>
          </a:p>
        </p:txBody>
      </p:sp>
      <p:pic>
        <p:nvPicPr>
          <p:cNvPr id="4" name="图片 3">
            <a:extLst>
              <a:ext uri="{FF2B5EF4-FFF2-40B4-BE49-F238E27FC236}">
                <a16:creationId xmlns:a16="http://schemas.microsoft.com/office/drawing/2014/main" id="{58155C49-0AFE-4600-9160-87DC09BB2C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855" y="101703"/>
            <a:ext cx="5085653" cy="6514833"/>
          </a:xfrm>
          <a:prstGeom prst="rect">
            <a:avLst/>
          </a:prstGeom>
        </p:spPr>
      </p:pic>
      <p:sp>
        <p:nvSpPr>
          <p:cNvPr id="5" name="文本框 4">
            <a:extLst>
              <a:ext uri="{FF2B5EF4-FFF2-40B4-BE49-F238E27FC236}">
                <a16:creationId xmlns:a16="http://schemas.microsoft.com/office/drawing/2014/main" id="{B9C5D8DD-567F-4CBF-B212-0A0134E32203}"/>
              </a:ext>
            </a:extLst>
          </p:cNvPr>
          <p:cNvSpPr txBox="1"/>
          <p:nvPr/>
        </p:nvSpPr>
        <p:spPr>
          <a:xfrm>
            <a:off x="7206358" y="3284984"/>
            <a:ext cx="5210081" cy="646331"/>
          </a:xfrm>
          <a:prstGeom prst="rect">
            <a:avLst/>
          </a:prstGeom>
          <a:noFill/>
        </p:spPr>
        <p:txBody>
          <a:bodyPr wrap="none" rtlCol="0">
            <a:spAutoFit/>
          </a:bodyPr>
          <a:lstStyle/>
          <a:p>
            <a:r>
              <a:rPr lang="zh-CN" altLang="en-US" dirty="0"/>
              <a:t>录取率：</a:t>
            </a:r>
            <a:r>
              <a:rPr lang="en-US" altLang="zh-CN" dirty="0"/>
              <a:t>2018</a:t>
            </a:r>
            <a:r>
              <a:rPr lang="zh-CN" altLang="en-US" dirty="0"/>
              <a:t>年</a:t>
            </a:r>
            <a:r>
              <a:rPr lang="en-US" altLang="zh-CN" dirty="0"/>
              <a:t>27.4%  2014</a:t>
            </a:r>
            <a:r>
              <a:rPr lang="zh-CN" altLang="en-US" dirty="0"/>
              <a:t>年</a:t>
            </a:r>
            <a:r>
              <a:rPr lang="en-US" altLang="zh-CN" dirty="0"/>
              <a:t>21.9%  2013</a:t>
            </a:r>
            <a:r>
              <a:rPr lang="zh-CN" altLang="en-US" dirty="0"/>
              <a:t>年</a:t>
            </a:r>
            <a:r>
              <a:rPr lang="en-US" altLang="zh-CN" dirty="0"/>
              <a:t>26.3%</a:t>
            </a:r>
          </a:p>
          <a:p>
            <a:r>
              <a:rPr lang="zh-CN" altLang="en-US" dirty="0"/>
              <a:t>截稿日期：</a:t>
            </a:r>
            <a:r>
              <a:rPr lang="en-US" altLang="zh-CN" dirty="0"/>
              <a:t>2018.5.10</a:t>
            </a:r>
            <a:endParaRPr lang="zh-CN" altLang="en-US" dirty="0"/>
          </a:p>
        </p:txBody>
      </p:sp>
    </p:spTree>
    <p:extLst>
      <p:ext uri="{BB962C8B-B14F-4D97-AF65-F5344CB8AC3E}">
        <p14:creationId xmlns:p14="http://schemas.microsoft.com/office/powerpoint/2010/main" val="254223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DB8CB63-CBAC-41CF-97CD-BE204322788F}"/>
              </a:ext>
            </a:extLst>
          </p:cNvPr>
          <p:cNvSpPr/>
          <p:nvPr/>
        </p:nvSpPr>
        <p:spPr>
          <a:xfrm>
            <a:off x="405780" y="404664"/>
            <a:ext cx="893193" cy="369332"/>
          </a:xfrm>
          <a:prstGeom prst="rect">
            <a:avLst/>
          </a:prstGeom>
        </p:spPr>
        <p:txBody>
          <a:bodyPr wrap="none">
            <a:spAutoFit/>
          </a:bodyPr>
          <a:lstStyle/>
          <a:p>
            <a:r>
              <a:rPr lang="en-US" altLang="zh-CN" kern="100" dirty="0"/>
              <a:t>IPCCC</a:t>
            </a:r>
            <a:endParaRPr lang="zh-CN" altLang="en-US" dirty="0"/>
          </a:p>
        </p:txBody>
      </p:sp>
      <p:sp>
        <p:nvSpPr>
          <p:cNvPr id="3" name="Rectangle 1">
            <a:extLst>
              <a:ext uri="{FF2B5EF4-FFF2-40B4-BE49-F238E27FC236}">
                <a16:creationId xmlns:a16="http://schemas.microsoft.com/office/drawing/2014/main" id="{FEC9FC2A-D055-4CBD-B307-8B5029221224}"/>
              </a:ext>
            </a:extLst>
          </p:cNvPr>
          <p:cNvSpPr>
            <a:spLocks noChangeArrowheads="1"/>
          </p:cNvSpPr>
          <p:nvPr/>
        </p:nvSpPr>
        <p:spPr bwMode="auto">
          <a:xfrm>
            <a:off x="693812" y="934737"/>
            <a:ext cx="7020699" cy="4988525"/>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主题：</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Big Data Processing and Analytics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Cache, Memory, and Disk Storage Systems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Cloud Computing </a:t>
            </a:r>
            <a:r>
              <a:rPr lang="en-US" altLang="zh-CN" sz="1600" dirty="0">
                <a:solidFill>
                  <a:srgbClr val="333333"/>
                </a:solidFill>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Crowdsourcing Systems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Cyber Physical Systems </a:t>
            </a:r>
            <a:r>
              <a:rPr lang="en-US" altLang="zh-CN" sz="1600" dirty="0">
                <a:solidFill>
                  <a:srgbClr val="333333"/>
                </a:solidFill>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Data Centers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Embedded Systems</a:t>
            </a:r>
            <a:r>
              <a:rPr lang="en-US" altLang="zh-CN" sz="1600" dirty="0">
                <a:solidFill>
                  <a:srgbClr val="333333"/>
                </a:solidFill>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Fundamental Theory and Algorithms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Internet of Things </a:t>
            </a:r>
            <a:r>
              <a:rPr lang="en-US" altLang="zh-CN" sz="1600" dirty="0">
                <a:solidFill>
                  <a:srgbClr val="333333"/>
                </a:solidFill>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Internet Services and Network</a:t>
            </a:r>
            <a:r>
              <a:rPr kumimoji="0" lang="en-US" altLang="zh-CN" sz="1600" b="0" i="0" u="none" strike="noStrike" cap="none" normalizeH="0" baseline="0" dirty="0">
                <a:ln>
                  <a:noFill/>
                </a:ln>
                <a:solidFill>
                  <a:srgbClr val="333333"/>
                </a:solidFill>
                <a:effectLst/>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Management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Mobile Ad Hoc, Sensor and Mesh Networks </a:t>
            </a:r>
            <a:r>
              <a:rPr lang="en-US" altLang="zh-CN" sz="1600" dirty="0">
                <a:solidFill>
                  <a:srgbClr val="333333"/>
                </a:solidFill>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Multimedia Networking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Many-core and Heterogeneous Computing </a:t>
            </a:r>
            <a:r>
              <a:rPr lang="en-US" altLang="zh-CN" sz="1600" dirty="0">
                <a:solidFill>
                  <a:srgbClr val="333333"/>
                </a:solidFill>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Network Data Mining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Network Information Assurance and Security </a:t>
            </a:r>
            <a:r>
              <a:rPr lang="en-US" altLang="zh-CN" sz="1600" dirty="0">
                <a:solidFill>
                  <a:srgbClr val="333333"/>
                </a:solidFill>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Network Protocols</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Online Social Network Analysis </a:t>
            </a:r>
            <a:r>
              <a:rPr lang="en-US" altLang="zh-CN" sz="1600" dirty="0">
                <a:solidFill>
                  <a:srgbClr val="333333"/>
                </a:solidFill>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Parallel and Distributed Systems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Performance Evaluation and Modeling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Security and Privacy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Smart Grid and Intelligent Mission Critical Operations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Smart Health Systems, Wearable, and Implantable Systems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Smartphone and Mobile Applications</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Software Defined Networking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Ubiquitous Computing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Wireless Communication and Networks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Workload Characterization and its Impacts on Architecture Design</a:t>
            </a:r>
            <a:r>
              <a:rPr kumimoji="0" lang="zh-CN" altLang="zh-CN" sz="1200" b="0" i="0" u="none" strike="noStrike" cap="none" normalizeH="0" baseline="0" dirty="0">
                <a:ln>
                  <a:noFill/>
                </a:ln>
                <a:solidFill>
                  <a:schemeClr val="tx1"/>
                </a:solidFill>
                <a:effectLst/>
              </a:rPr>
              <a:t> </a:t>
            </a:r>
            <a:r>
              <a:rPr kumimoji="0" lang="en-US" altLang="zh-CN" sz="1200" b="0" i="0" u="none" strike="noStrike" cap="none" normalizeH="0" baseline="0" dirty="0">
                <a:ln>
                  <a:noFill/>
                </a:ln>
                <a:solidFill>
                  <a:schemeClr val="tx1"/>
                </a:solidFill>
                <a:effectLst/>
              </a:rPr>
              <a:t> </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40874A92-4C02-46F2-B26A-594224B4E010}"/>
              </a:ext>
            </a:extLst>
          </p:cNvPr>
          <p:cNvSpPr txBox="1"/>
          <p:nvPr/>
        </p:nvSpPr>
        <p:spPr>
          <a:xfrm>
            <a:off x="8398668" y="2492896"/>
            <a:ext cx="2398413" cy="1200329"/>
          </a:xfrm>
          <a:prstGeom prst="rect">
            <a:avLst/>
          </a:prstGeom>
          <a:noFill/>
        </p:spPr>
        <p:txBody>
          <a:bodyPr wrap="none" rtlCol="0">
            <a:spAutoFit/>
          </a:bodyPr>
          <a:lstStyle/>
          <a:p>
            <a:r>
              <a:rPr lang="zh-CN" altLang="en-US" dirty="0"/>
              <a:t>录取率：</a:t>
            </a:r>
            <a:r>
              <a:rPr lang="en-US" altLang="zh-CN" dirty="0"/>
              <a:t>2013</a:t>
            </a:r>
            <a:r>
              <a:rPr lang="zh-CN" altLang="en-US" dirty="0"/>
              <a:t>年</a:t>
            </a:r>
            <a:r>
              <a:rPr lang="en-US" altLang="zh-CN" dirty="0"/>
              <a:t>27.1%</a:t>
            </a:r>
          </a:p>
          <a:p>
            <a:r>
              <a:rPr lang="en-US" altLang="zh-CN" dirty="0"/>
              <a:t>                2012</a:t>
            </a:r>
            <a:r>
              <a:rPr lang="zh-CN" altLang="en-US" dirty="0"/>
              <a:t>年</a:t>
            </a:r>
            <a:r>
              <a:rPr lang="en-US" altLang="zh-CN" dirty="0"/>
              <a:t>27.8%</a:t>
            </a:r>
          </a:p>
          <a:p>
            <a:r>
              <a:rPr lang="en-US" altLang="zh-CN" dirty="0"/>
              <a:t>                2011</a:t>
            </a:r>
            <a:r>
              <a:rPr lang="zh-CN" altLang="en-US" dirty="0"/>
              <a:t>年</a:t>
            </a:r>
            <a:r>
              <a:rPr lang="en-US" altLang="zh-CN" dirty="0"/>
              <a:t>27.9%</a:t>
            </a:r>
          </a:p>
          <a:p>
            <a:r>
              <a:rPr lang="zh-CN" altLang="en-US" dirty="0"/>
              <a:t>截稿日期：</a:t>
            </a:r>
            <a:r>
              <a:rPr lang="en-US" altLang="zh-CN" dirty="0"/>
              <a:t>2018.8.3</a:t>
            </a:r>
            <a:endParaRPr lang="zh-CN" altLang="en-US" dirty="0"/>
          </a:p>
        </p:txBody>
      </p:sp>
    </p:spTree>
    <p:extLst>
      <p:ext uri="{BB962C8B-B14F-4D97-AF65-F5344CB8AC3E}">
        <p14:creationId xmlns:p14="http://schemas.microsoft.com/office/powerpoint/2010/main" val="38876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3DB200-5693-439D-9354-DCAA454FA8F0}"/>
              </a:ext>
            </a:extLst>
          </p:cNvPr>
          <p:cNvSpPr/>
          <p:nvPr/>
        </p:nvSpPr>
        <p:spPr>
          <a:xfrm>
            <a:off x="261764" y="404664"/>
            <a:ext cx="825867" cy="369332"/>
          </a:xfrm>
          <a:prstGeom prst="rect">
            <a:avLst/>
          </a:prstGeom>
        </p:spPr>
        <p:txBody>
          <a:bodyPr wrap="none">
            <a:spAutoFit/>
          </a:bodyPr>
          <a:lstStyle/>
          <a:p>
            <a:r>
              <a:rPr lang="en-US" altLang="zh-CN" kern="100"/>
              <a:t>MASS</a:t>
            </a:r>
            <a:endParaRPr lang="zh-CN" altLang="en-US" dirty="0"/>
          </a:p>
        </p:txBody>
      </p:sp>
      <p:sp>
        <p:nvSpPr>
          <p:cNvPr id="3" name="Rectangle 1">
            <a:extLst>
              <a:ext uri="{FF2B5EF4-FFF2-40B4-BE49-F238E27FC236}">
                <a16:creationId xmlns:a16="http://schemas.microsoft.com/office/drawing/2014/main" id="{CE488089-F20E-4756-BAD6-606F6E5C2218}"/>
              </a:ext>
            </a:extLst>
          </p:cNvPr>
          <p:cNvSpPr>
            <a:spLocks noChangeArrowheads="1"/>
          </p:cNvSpPr>
          <p:nvPr/>
        </p:nvSpPr>
        <p:spPr bwMode="auto">
          <a:xfrm>
            <a:off x="945839" y="1052736"/>
            <a:ext cx="10297145" cy="351119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主题：</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Algorithms for MANETs and WSNs</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Application Layer Protocols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Clustering, topology control, coverage, and connectivity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Cognitive networking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Cooperative and cognitive communication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Cooperative sensing, compressive sensing, sensing from communications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Cloud, crowd-sourced, participatory and (mobile) social sensing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Cyber-physical systems and applications</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Data gathering, fusion, and dissemination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Energy-efficient architectures, algorithms, and protocols</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Experiences in real-world applications and deployments</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Heterogeneous networks</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Internet of Things (IoT) devices, gateways, and infrastructure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Localization and Location Based Services</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Measurements, experimental systems and test-beds</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Mobile computing and networking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Mobility modeling and management</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Multi-channel, multi-radio and MIMO technologies</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Network components, operating systems, and middleware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Opportunistic networking, delay tolerant networking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QoS and Resource management</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Robotic networks</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Routing protocols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Scalability, stability, and robustness of networks and sensor systems</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Security and privacy at all layers, including the physical layer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Sensor enabled drone, UAV, UUV systems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Smart grid, healthcare, transportation applications</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Vehicular networks and protocols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Wearable and human-centric devices and networks</a:t>
            </a:r>
            <a:r>
              <a:rPr kumimoji="0" lang="zh-CN" altLang="zh-CN" sz="1200" b="0" i="0" u="none" strike="noStrike" cap="none" normalizeH="0" baseline="0" dirty="0">
                <a:ln>
                  <a:noFill/>
                </a:ln>
                <a:solidFill>
                  <a:schemeClr val="tx1"/>
                </a:solidFill>
                <a:effectLst/>
              </a:rPr>
              <a:t> </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C2A88673-3A71-488A-8739-6A4981316A62}"/>
              </a:ext>
            </a:extLst>
          </p:cNvPr>
          <p:cNvSpPr txBox="1"/>
          <p:nvPr/>
        </p:nvSpPr>
        <p:spPr>
          <a:xfrm>
            <a:off x="1485900" y="5158933"/>
            <a:ext cx="5210081" cy="646331"/>
          </a:xfrm>
          <a:prstGeom prst="rect">
            <a:avLst/>
          </a:prstGeom>
          <a:noFill/>
        </p:spPr>
        <p:txBody>
          <a:bodyPr wrap="none" rtlCol="0">
            <a:spAutoFit/>
          </a:bodyPr>
          <a:lstStyle/>
          <a:p>
            <a:r>
              <a:rPr lang="zh-CN" altLang="en-US" dirty="0"/>
              <a:t>录取率：</a:t>
            </a:r>
            <a:r>
              <a:rPr lang="en-US" altLang="zh-CN" dirty="0"/>
              <a:t>2014</a:t>
            </a:r>
            <a:r>
              <a:rPr lang="zh-CN" altLang="en-US" dirty="0"/>
              <a:t>年</a:t>
            </a:r>
            <a:r>
              <a:rPr lang="en-US" altLang="zh-CN" dirty="0"/>
              <a:t>26.5%  2013</a:t>
            </a:r>
            <a:r>
              <a:rPr lang="zh-CN" altLang="en-US" dirty="0"/>
              <a:t>年</a:t>
            </a:r>
            <a:r>
              <a:rPr lang="en-US" altLang="zh-CN" dirty="0"/>
              <a:t>38.2%  2012</a:t>
            </a:r>
            <a:r>
              <a:rPr lang="zh-CN" altLang="en-US" dirty="0"/>
              <a:t>年</a:t>
            </a:r>
            <a:r>
              <a:rPr lang="en-US" altLang="zh-CN" dirty="0"/>
              <a:t>30.1%</a:t>
            </a:r>
          </a:p>
          <a:p>
            <a:r>
              <a:rPr lang="zh-CN" altLang="en-US" dirty="0"/>
              <a:t>截稿日期：</a:t>
            </a:r>
            <a:r>
              <a:rPr lang="en-US" altLang="zh-CN" dirty="0"/>
              <a:t>2018.4.15</a:t>
            </a:r>
            <a:endParaRPr lang="zh-CN" altLang="en-US" dirty="0"/>
          </a:p>
        </p:txBody>
      </p:sp>
    </p:spTree>
    <p:extLst>
      <p:ext uri="{BB962C8B-B14F-4D97-AF65-F5344CB8AC3E}">
        <p14:creationId xmlns:p14="http://schemas.microsoft.com/office/powerpoint/2010/main" val="220904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2E95AE0-D893-43D1-914C-ECDCDFFD7207}"/>
              </a:ext>
            </a:extLst>
          </p:cNvPr>
          <p:cNvSpPr/>
          <p:nvPr/>
        </p:nvSpPr>
        <p:spPr>
          <a:xfrm>
            <a:off x="405780" y="404664"/>
            <a:ext cx="1320426" cy="369332"/>
          </a:xfrm>
          <a:prstGeom prst="rect">
            <a:avLst/>
          </a:prstGeom>
        </p:spPr>
        <p:txBody>
          <a:bodyPr wrap="none">
            <a:spAutoFit/>
          </a:bodyPr>
          <a:lstStyle/>
          <a:p>
            <a:r>
              <a:rPr lang="en-US" altLang="zh-CN" kern="100" dirty="0" err="1">
                <a:solidFill>
                  <a:schemeClr val="dk1"/>
                </a:solidFill>
              </a:rPr>
              <a:t>WoWMoM</a:t>
            </a:r>
            <a:endParaRPr lang="zh-CN" altLang="en-US" dirty="0"/>
          </a:p>
        </p:txBody>
      </p:sp>
      <p:sp>
        <p:nvSpPr>
          <p:cNvPr id="3" name="Rectangle 1">
            <a:extLst>
              <a:ext uri="{FF2B5EF4-FFF2-40B4-BE49-F238E27FC236}">
                <a16:creationId xmlns:a16="http://schemas.microsoft.com/office/drawing/2014/main" id="{F51BB48F-1B31-42AD-AACA-25E4B239B388}"/>
              </a:ext>
            </a:extLst>
          </p:cNvPr>
          <p:cNvSpPr>
            <a:spLocks noChangeArrowheads="1"/>
          </p:cNvSpPr>
          <p:nvPr/>
        </p:nvSpPr>
        <p:spPr bwMode="auto">
          <a:xfrm>
            <a:off x="427856" y="837292"/>
            <a:ext cx="11355188" cy="372664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Arial Unicode MS" panose="020B0604020202020204" pitchFamily="34" charset="-122"/>
                <a:ea typeface="Monaco"/>
              </a:rPr>
              <a:t>主题：</a:t>
            </a:r>
            <a:endParaRPr kumimoji="0" lang="en-US" altLang="zh-CN" sz="14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Ad-hoc, sensor, mesh and vehicular wireless networks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Content-centric architectures for wireless, mobile and multimedia networks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Context-awareness in wireless, mobile and multimedia networks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Cognitive communications and networking</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Dependability and survivability issues for wireless, mobile and multimedia networks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Energy-efficiency for wireless, mobile and multimedia networks</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Internet/Web of Things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Localisation, tracking, and mobility management and services</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Middleware services for wireless, mobile and multimedia networks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Mobile applications and services over 5G networks</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Mobile big data networking and services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Mobile cloud computing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Mobile applications and services over 5G networks</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Mobile edge computing</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Mobile health networking</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Mobile network traffic characterization and measurements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Mobile social networks</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Modelling, analysis, and performance evaluation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Network virutalisation and software-defined wireless networks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Opportunistic and delay-tolerant networks</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Participatory, mobile and urban sensing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Resource management for QoS/QoE provisioning RFID, NFC, and Machine-to-machine (M2M) communications</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Satellite and space networking</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Seamless inter-networking and self-organisation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Security, trust and privacy issues for wireless, mobile and multimedia networks</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System prototypes, measurements, real-world deployment, and experiences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Underwater wireless, mobile and multimedia networks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Virtual mobile infrastructure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Wireless BAN, PAN, LAN, MAN and WAN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Wireless multimedia systems, services and applications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Wearable Computing </a:t>
            </a: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PAPER SUBMISSION AND PUBLICATION</a:t>
            </a:r>
            <a:r>
              <a:rPr kumimoji="0" lang="zh-CN" altLang="zh-CN" sz="1200" b="0" i="0" u="none" strike="noStrike" cap="none" normalizeH="0" baseline="0" dirty="0">
                <a:ln>
                  <a:noFill/>
                </a:ln>
                <a:solidFill>
                  <a:schemeClr val="tx1"/>
                </a:solidFill>
                <a:effectLst/>
              </a:rPr>
              <a:t> </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D6FF6532-C2A3-489A-B838-97F4529495B7}"/>
              </a:ext>
            </a:extLst>
          </p:cNvPr>
          <p:cNvSpPr txBox="1"/>
          <p:nvPr/>
        </p:nvSpPr>
        <p:spPr>
          <a:xfrm>
            <a:off x="3489371" y="5157192"/>
            <a:ext cx="5210081" cy="646331"/>
          </a:xfrm>
          <a:prstGeom prst="rect">
            <a:avLst/>
          </a:prstGeom>
          <a:noFill/>
        </p:spPr>
        <p:txBody>
          <a:bodyPr wrap="none" rtlCol="0">
            <a:spAutoFit/>
          </a:bodyPr>
          <a:lstStyle/>
          <a:p>
            <a:r>
              <a:rPr lang="zh-CN" altLang="en-US" dirty="0"/>
              <a:t>录取率：</a:t>
            </a:r>
            <a:r>
              <a:rPr lang="en-US" altLang="zh-CN" dirty="0"/>
              <a:t>2016</a:t>
            </a:r>
            <a:r>
              <a:rPr lang="zh-CN" altLang="en-US" dirty="0"/>
              <a:t>年</a:t>
            </a:r>
            <a:r>
              <a:rPr lang="en-US" altLang="zh-CN" dirty="0"/>
              <a:t>26.8%  2015</a:t>
            </a:r>
            <a:r>
              <a:rPr lang="zh-CN" altLang="en-US" dirty="0"/>
              <a:t>年</a:t>
            </a:r>
            <a:r>
              <a:rPr lang="en-US" altLang="zh-CN" dirty="0"/>
              <a:t>19.8%  2014</a:t>
            </a:r>
            <a:r>
              <a:rPr lang="zh-CN" altLang="en-US" dirty="0"/>
              <a:t>年</a:t>
            </a:r>
            <a:r>
              <a:rPr lang="en-US" altLang="zh-CN" dirty="0"/>
              <a:t>20.2%</a:t>
            </a:r>
          </a:p>
          <a:p>
            <a:r>
              <a:rPr lang="zh-CN" altLang="en-US" dirty="0"/>
              <a:t>截稿日期：</a:t>
            </a:r>
            <a:r>
              <a:rPr lang="en-US" altLang="zh-CN" dirty="0"/>
              <a:t>2018.12.18</a:t>
            </a:r>
            <a:endParaRPr lang="zh-CN" altLang="en-US" dirty="0"/>
          </a:p>
        </p:txBody>
      </p:sp>
    </p:spTree>
    <p:extLst>
      <p:ext uri="{BB962C8B-B14F-4D97-AF65-F5344CB8AC3E}">
        <p14:creationId xmlns:p14="http://schemas.microsoft.com/office/powerpoint/2010/main" val="323316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40D9827-0E17-48DA-BB0A-D56044327130}"/>
              </a:ext>
            </a:extLst>
          </p:cNvPr>
          <p:cNvSpPr/>
          <p:nvPr/>
        </p:nvSpPr>
        <p:spPr>
          <a:xfrm>
            <a:off x="549796" y="548680"/>
            <a:ext cx="841897" cy="369332"/>
          </a:xfrm>
          <a:prstGeom prst="rect">
            <a:avLst/>
          </a:prstGeom>
        </p:spPr>
        <p:txBody>
          <a:bodyPr wrap="none">
            <a:spAutoFit/>
          </a:bodyPr>
          <a:lstStyle/>
          <a:p>
            <a:r>
              <a:rPr lang="en-US" altLang="zh-CN" kern="100" dirty="0"/>
              <a:t>ANCS</a:t>
            </a:r>
            <a:endParaRPr lang="zh-CN" altLang="en-US" dirty="0"/>
          </a:p>
        </p:txBody>
      </p:sp>
      <p:sp>
        <p:nvSpPr>
          <p:cNvPr id="3" name="文本框 2">
            <a:extLst>
              <a:ext uri="{FF2B5EF4-FFF2-40B4-BE49-F238E27FC236}">
                <a16:creationId xmlns:a16="http://schemas.microsoft.com/office/drawing/2014/main" id="{79C02B6C-7CAE-4AEB-B420-C7F022757714}"/>
              </a:ext>
            </a:extLst>
          </p:cNvPr>
          <p:cNvSpPr txBox="1"/>
          <p:nvPr/>
        </p:nvSpPr>
        <p:spPr>
          <a:xfrm>
            <a:off x="1197868" y="1052736"/>
            <a:ext cx="8634095" cy="3693319"/>
          </a:xfrm>
          <a:prstGeom prst="rect">
            <a:avLst/>
          </a:prstGeom>
          <a:noFill/>
        </p:spPr>
        <p:txBody>
          <a:bodyPr wrap="none" rtlCol="0">
            <a:spAutoFit/>
          </a:bodyPr>
          <a:lstStyle/>
          <a:p>
            <a:r>
              <a:rPr lang="zh-CN" altLang="en-US" dirty="0"/>
              <a:t>主题：</a:t>
            </a:r>
            <a:endParaRPr lang="en-US" altLang="zh-CN" dirty="0"/>
          </a:p>
          <a:p>
            <a:r>
              <a:rPr lang="zh-CN" altLang="zh-CN" dirty="0">
                <a:solidFill>
                  <a:srgbClr val="333333"/>
                </a:solidFill>
                <a:latin typeface="Arial Unicode MS" panose="020B0604020202020204" pitchFamily="34" charset="-122"/>
                <a:ea typeface="Monaco"/>
              </a:rPr>
              <a:t>● Wired and wireless network architectures (e.g., data center networks, WAN, 5G) </a:t>
            </a:r>
            <a:endParaRPr lang="en-US" altLang="zh-CN" dirty="0">
              <a:solidFill>
                <a:srgbClr val="333333"/>
              </a:solidFill>
              <a:latin typeface="Arial Unicode MS" panose="020B0604020202020204" pitchFamily="34" charset="-122"/>
              <a:ea typeface="Monaco"/>
            </a:endParaRPr>
          </a:p>
          <a:p>
            <a:r>
              <a:rPr lang="zh-CN" altLang="zh-CN" dirty="0">
                <a:solidFill>
                  <a:srgbClr val="333333"/>
                </a:solidFill>
                <a:latin typeface="Arial Unicode MS" panose="020B0604020202020204" pitchFamily="34" charset="-122"/>
                <a:ea typeface="Monaco"/>
              </a:rPr>
              <a:t>● Networked-systems architectures </a:t>
            </a:r>
            <a:endParaRPr lang="en-US" altLang="zh-CN" dirty="0">
              <a:solidFill>
                <a:srgbClr val="333333"/>
              </a:solidFill>
              <a:latin typeface="Arial Unicode MS" panose="020B0604020202020204" pitchFamily="34" charset="-122"/>
              <a:ea typeface="Monaco"/>
            </a:endParaRPr>
          </a:p>
          <a:p>
            <a:r>
              <a:rPr lang="zh-CN" altLang="zh-CN" dirty="0">
                <a:solidFill>
                  <a:srgbClr val="333333"/>
                </a:solidFill>
                <a:latin typeface="Arial Unicode MS" panose="020B0604020202020204" pitchFamily="34" charset="-122"/>
                <a:ea typeface="Monaco"/>
              </a:rPr>
              <a:t>● SDN/NFV architectures and systems</a:t>
            </a:r>
            <a:endParaRPr lang="en-US" altLang="zh-CN" dirty="0">
              <a:solidFill>
                <a:srgbClr val="333333"/>
              </a:solidFill>
              <a:latin typeface="Arial Unicode MS" panose="020B0604020202020204" pitchFamily="34" charset="-122"/>
              <a:ea typeface="Monaco"/>
            </a:endParaRPr>
          </a:p>
          <a:p>
            <a:r>
              <a:rPr lang="zh-CN" altLang="zh-CN" dirty="0">
                <a:solidFill>
                  <a:srgbClr val="333333"/>
                </a:solidFill>
                <a:latin typeface="Arial Unicode MS" panose="020B0604020202020204" pitchFamily="34" charset="-122"/>
                <a:ea typeface="Monaco"/>
              </a:rPr>
              <a:t>● Converged architectures (network, compute, memory and storage) </a:t>
            </a:r>
            <a:endParaRPr lang="en-US" altLang="zh-CN" dirty="0">
              <a:solidFill>
                <a:srgbClr val="333333"/>
              </a:solidFill>
              <a:latin typeface="Arial Unicode MS" panose="020B0604020202020204" pitchFamily="34" charset="-122"/>
              <a:ea typeface="Monaco"/>
            </a:endParaRPr>
          </a:p>
          <a:p>
            <a:r>
              <a:rPr lang="zh-CN" altLang="zh-CN" dirty="0">
                <a:solidFill>
                  <a:srgbClr val="333333"/>
                </a:solidFill>
                <a:latin typeface="Arial Unicode MS" panose="020B0604020202020204" pitchFamily="34" charset="-122"/>
                <a:ea typeface="Monaco"/>
              </a:rPr>
              <a:t>● Hardware/software co-design for networking, including arising issues</a:t>
            </a:r>
            <a:endParaRPr lang="en-US" altLang="zh-CN" dirty="0">
              <a:solidFill>
                <a:srgbClr val="333333"/>
              </a:solidFill>
              <a:latin typeface="Arial Unicode MS" panose="020B0604020202020204" pitchFamily="34" charset="-122"/>
              <a:ea typeface="Monaco"/>
            </a:endParaRPr>
          </a:p>
          <a:p>
            <a:r>
              <a:rPr lang="zh-CN" altLang="zh-CN" dirty="0">
                <a:solidFill>
                  <a:srgbClr val="333333"/>
                </a:solidFill>
                <a:latin typeface="Arial Unicode MS" panose="020B0604020202020204" pitchFamily="34" charset="-122"/>
                <a:ea typeface="Monaco"/>
              </a:rPr>
              <a:t>● Reconfigurable and programmable architectures </a:t>
            </a:r>
            <a:endParaRPr lang="en-US" altLang="zh-CN" dirty="0">
              <a:solidFill>
                <a:srgbClr val="333333"/>
              </a:solidFill>
              <a:latin typeface="Arial Unicode MS" panose="020B0604020202020204" pitchFamily="34" charset="-122"/>
              <a:ea typeface="Monaco"/>
            </a:endParaRPr>
          </a:p>
          <a:p>
            <a:r>
              <a:rPr lang="zh-CN" altLang="zh-CN" dirty="0">
                <a:solidFill>
                  <a:srgbClr val="333333"/>
                </a:solidFill>
                <a:latin typeface="Arial Unicode MS" panose="020B0604020202020204" pitchFamily="34" charset="-122"/>
                <a:ea typeface="Monaco"/>
              </a:rPr>
              <a:t>● Network security techniques, architectures, and devices </a:t>
            </a:r>
            <a:endParaRPr lang="en-US" altLang="zh-CN" dirty="0">
              <a:solidFill>
                <a:srgbClr val="333333"/>
              </a:solidFill>
              <a:latin typeface="Arial Unicode MS" panose="020B0604020202020204" pitchFamily="34" charset="-122"/>
              <a:ea typeface="Monaco"/>
            </a:endParaRPr>
          </a:p>
          <a:p>
            <a:r>
              <a:rPr lang="zh-CN" altLang="zh-CN" dirty="0">
                <a:solidFill>
                  <a:srgbClr val="333333"/>
                </a:solidFill>
                <a:latin typeface="Arial Unicode MS" panose="020B0604020202020204" pitchFamily="34" charset="-122"/>
                <a:ea typeface="Monaco"/>
              </a:rPr>
              <a:t>● Network measurement techniques, tools, architectures, and devices </a:t>
            </a:r>
            <a:endParaRPr lang="en-US" altLang="zh-CN" dirty="0">
              <a:solidFill>
                <a:srgbClr val="333333"/>
              </a:solidFill>
              <a:latin typeface="Arial Unicode MS" panose="020B0604020202020204" pitchFamily="34" charset="-122"/>
              <a:ea typeface="Monaco"/>
            </a:endParaRPr>
          </a:p>
          <a:p>
            <a:r>
              <a:rPr lang="zh-CN" altLang="zh-CN" dirty="0">
                <a:solidFill>
                  <a:srgbClr val="333333"/>
                </a:solidFill>
                <a:latin typeface="Arial Unicode MS" panose="020B0604020202020204" pitchFamily="34" charset="-122"/>
                <a:ea typeface="Monaco"/>
              </a:rPr>
              <a:t>● Accelerators, offload engines and Single-chip networking elements </a:t>
            </a:r>
            <a:endParaRPr lang="en-US" altLang="zh-CN" dirty="0">
              <a:solidFill>
                <a:srgbClr val="333333"/>
              </a:solidFill>
              <a:latin typeface="Arial Unicode MS" panose="020B0604020202020204" pitchFamily="34" charset="-122"/>
              <a:ea typeface="Monaco"/>
            </a:endParaRPr>
          </a:p>
          <a:p>
            <a:r>
              <a:rPr lang="zh-CN" altLang="zh-CN" dirty="0">
                <a:solidFill>
                  <a:srgbClr val="333333"/>
                </a:solidFill>
                <a:latin typeface="Arial Unicode MS" panose="020B0604020202020204" pitchFamily="34" charset="-122"/>
                <a:ea typeface="Monaco"/>
              </a:rPr>
              <a:t>● Energy efficient designs</a:t>
            </a:r>
            <a:r>
              <a:rPr lang="zh-CN" altLang="zh-CN" sz="800" dirty="0"/>
              <a:t> </a:t>
            </a:r>
            <a:endParaRPr lang="zh-CN" altLang="zh-CN" sz="4400" dirty="0">
              <a:latin typeface="Arial" panose="020B0604020202020204" pitchFamily="34" charset="0"/>
            </a:endParaRPr>
          </a:p>
          <a:p>
            <a:endParaRPr lang="en-US" altLang="zh-CN" dirty="0"/>
          </a:p>
          <a:p>
            <a:endParaRPr lang="zh-CN" altLang="en-US" dirty="0"/>
          </a:p>
        </p:txBody>
      </p:sp>
      <p:sp>
        <p:nvSpPr>
          <p:cNvPr id="5" name="文本框 4">
            <a:extLst>
              <a:ext uri="{FF2B5EF4-FFF2-40B4-BE49-F238E27FC236}">
                <a16:creationId xmlns:a16="http://schemas.microsoft.com/office/drawing/2014/main" id="{4C7D8020-CD0E-4D5F-9244-A0AF91C77396}"/>
              </a:ext>
            </a:extLst>
          </p:cNvPr>
          <p:cNvSpPr txBox="1"/>
          <p:nvPr/>
        </p:nvSpPr>
        <p:spPr>
          <a:xfrm>
            <a:off x="1557908" y="4746055"/>
            <a:ext cx="5036956" cy="646331"/>
          </a:xfrm>
          <a:prstGeom prst="rect">
            <a:avLst/>
          </a:prstGeom>
          <a:noFill/>
        </p:spPr>
        <p:txBody>
          <a:bodyPr wrap="none" rtlCol="0">
            <a:spAutoFit/>
          </a:bodyPr>
          <a:lstStyle/>
          <a:p>
            <a:r>
              <a:rPr lang="zh-CN" altLang="en-US" dirty="0"/>
              <a:t>录取率：</a:t>
            </a:r>
            <a:r>
              <a:rPr lang="en-US" altLang="zh-CN" dirty="0"/>
              <a:t>2016</a:t>
            </a:r>
            <a:r>
              <a:rPr lang="zh-CN" altLang="en-US" dirty="0"/>
              <a:t>年</a:t>
            </a:r>
            <a:r>
              <a:rPr lang="en-US" altLang="zh-CN" dirty="0"/>
              <a:t>24%  2012</a:t>
            </a:r>
            <a:r>
              <a:rPr lang="zh-CN" altLang="en-US" dirty="0"/>
              <a:t>年</a:t>
            </a:r>
            <a:r>
              <a:rPr lang="en-US" altLang="zh-CN" dirty="0"/>
              <a:t>28.1%  2009</a:t>
            </a:r>
            <a:r>
              <a:rPr lang="zh-CN" altLang="en-US" dirty="0"/>
              <a:t>年</a:t>
            </a:r>
            <a:r>
              <a:rPr lang="en-US" altLang="zh-CN" dirty="0"/>
              <a:t>23.3%</a:t>
            </a:r>
          </a:p>
          <a:p>
            <a:r>
              <a:rPr lang="zh-CN" altLang="en-US" dirty="0"/>
              <a:t>截稿日期：</a:t>
            </a:r>
            <a:r>
              <a:rPr lang="en-US" altLang="zh-CN" dirty="0"/>
              <a:t>2018.4.2</a:t>
            </a:r>
            <a:endParaRPr lang="zh-CN" altLang="en-US" dirty="0"/>
          </a:p>
        </p:txBody>
      </p:sp>
    </p:spTree>
    <p:extLst>
      <p:ext uri="{BB962C8B-B14F-4D97-AF65-F5344CB8AC3E}">
        <p14:creationId xmlns:p14="http://schemas.microsoft.com/office/powerpoint/2010/main" val="353280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8138EA0-4374-40D1-9A4D-69909FDA2AD6}"/>
              </a:ext>
            </a:extLst>
          </p:cNvPr>
          <p:cNvSpPr/>
          <p:nvPr/>
        </p:nvSpPr>
        <p:spPr>
          <a:xfrm>
            <a:off x="549796" y="476672"/>
            <a:ext cx="1120820" cy="369332"/>
          </a:xfrm>
          <a:prstGeom prst="rect">
            <a:avLst/>
          </a:prstGeom>
        </p:spPr>
        <p:txBody>
          <a:bodyPr wrap="none">
            <a:spAutoFit/>
          </a:bodyPr>
          <a:lstStyle/>
          <a:p>
            <a:r>
              <a:rPr lang="en-US" altLang="zh-CN" dirty="0" err="1">
                <a:solidFill>
                  <a:srgbClr val="333333"/>
                </a:solidFill>
                <a:latin typeface="Helvetica Neue"/>
              </a:rPr>
              <a:t>AsiaCCS</a:t>
            </a:r>
            <a:endParaRPr lang="zh-CN" altLang="en-US" dirty="0"/>
          </a:p>
        </p:txBody>
      </p:sp>
      <p:pic>
        <p:nvPicPr>
          <p:cNvPr id="3" name="图片 2">
            <a:extLst>
              <a:ext uri="{FF2B5EF4-FFF2-40B4-BE49-F238E27FC236}">
                <a16:creationId xmlns:a16="http://schemas.microsoft.com/office/drawing/2014/main" id="{A2A5C11F-9E62-4BB2-A850-6D647A8123FD}"/>
              </a:ext>
            </a:extLst>
          </p:cNvPr>
          <p:cNvPicPr>
            <a:picLocks noChangeAspect="1"/>
          </p:cNvPicPr>
          <p:nvPr/>
        </p:nvPicPr>
        <p:blipFill rotWithShape="1">
          <a:blip r:embed="rId3"/>
          <a:srcRect l="3329" t="30045" r="78357" b="6939"/>
          <a:stretch/>
        </p:blipFill>
        <p:spPr>
          <a:xfrm>
            <a:off x="2133972" y="223482"/>
            <a:ext cx="3312368" cy="6411036"/>
          </a:xfrm>
          <a:prstGeom prst="rect">
            <a:avLst/>
          </a:prstGeom>
        </p:spPr>
      </p:pic>
      <p:sp>
        <p:nvSpPr>
          <p:cNvPr id="4" name="文本框 3">
            <a:extLst>
              <a:ext uri="{FF2B5EF4-FFF2-40B4-BE49-F238E27FC236}">
                <a16:creationId xmlns:a16="http://schemas.microsoft.com/office/drawing/2014/main" id="{5300A576-565E-4E9D-A0E9-2F889C06FCBA}"/>
              </a:ext>
            </a:extLst>
          </p:cNvPr>
          <p:cNvSpPr txBox="1"/>
          <p:nvPr/>
        </p:nvSpPr>
        <p:spPr>
          <a:xfrm>
            <a:off x="6382444" y="3105834"/>
            <a:ext cx="5210081" cy="646331"/>
          </a:xfrm>
          <a:prstGeom prst="rect">
            <a:avLst/>
          </a:prstGeom>
          <a:noFill/>
        </p:spPr>
        <p:txBody>
          <a:bodyPr wrap="none" rtlCol="0">
            <a:spAutoFit/>
          </a:bodyPr>
          <a:lstStyle/>
          <a:p>
            <a:r>
              <a:rPr lang="zh-CN" altLang="en-US" dirty="0"/>
              <a:t>录取率：</a:t>
            </a:r>
            <a:r>
              <a:rPr lang="en-US" altLang="zh-CN" dirty="0"/>
              <a:t>2016</a:t>
            </a:r>
            <a:r>
              <a:rPr lang="zh-CN" altLang="en-US" dirty="0"/>
              <a:t>年</a:t>
            </a:r>
            <a:r>
              <a:rPr lang="en-US" altLang="zh-CN" dirty="0"/>
              <a:t>19.1%  2015</a:t>
            </a:r>
            <a:r>
              <a:rPr lang="zh-CN" altLang="en-US" dirty="0"/>
              <a:t>年</a:t>
            </a:r>
            <a:r>
              <a:rPr lang="en-US" altLang="zh-CN" dirty="0"/>
              <a:t>17.8%  2014</a:t>
            </a:r>
            <a:r>
              <a:rPr lang="zh-CN" altLang="en-US" dirty="0"/>
              <a:t>年</a:t>
            </a:r>
            <a:r>
              <a:rPr lang="en-US" altLang="zh-CN" dirty="0"/>
              <a:t>19.6%</a:t>
            </a:r>
          </a:p>
          <a:p>
            <a:r>
              <a:rPr lang="zh-CN" altLang="en-US" dirty="0"/>
              <a:t>截稿日期：</a:t>
            </a:r>
            <a:r>
              <a:rPr lang="en-US" altLang="zh-CN" dirty="0"/>
              <a:t>2019.1.15</a:t>
            </a:r>
            <a:endParaRPr lang="zh-CN" altLang="en-US" dirty="0"/>
          </a:p>
        </p:txBody>
      </p:sp>
    </p:spTree>
    <p:extLst>
      <p:ext uri="{BB962C8B-B14F-4D97-AF65-F5344CB8AC3E}">
        <p14:creationId xmlns:p14="http://schemas.microsoft.com/office/powerpoint/2010/main" val="338318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B40C800-0251-4AE1-BBA1-4983D8222933}"/>
              </a:ext>
            </a:extLst>
          </p:cNvPr>
          <p:cNvSpPr/>
          <p:nvPr/>
        </p:nvSpPr>
        <p:spPr>
          <a:xfrm>
            <a:off x="405780" y="476672"/>
            <a:ext cx="579005" cy="369332"/>
          </a:xfrm>
          <a:prstGeom prst="rect">
            <a:avLst/>
          </a:prstGeom>
        </p:spPr>
        <p:txBody>
          <a:bodyPr wrap="none">
            <a:spAutoFit/>
          </a:bodyPr>
          <a:lstStyle/>
          <a:p>
            <a:r>
              <a:rPr lang="en-US" altLang="zh-CN" kern="100" dirty="0"/>
              <a:t>P2P</a:t>
            </a:r>
            <a:endParaRPr lang="zh-CN" altLang="en-US" dirty="0"/>
          </a:p>
        </p:txBody>
      </p:sp>
      <p:sp>
        <p:nvSpPr>
          <p:cNvPr id="3" name="Rectangle 1">
            <a:extLst>
              <a:ext uri="{FF2B5EF4-FFF2-40B4-BE49-F238E27FC236}">
                <a16:creationId xmlns:a16="http://schemas.microsoft.com/office/drawing/2014/main" id="{0907B81F-1B85-4E87-A96A-E8B55A2C251F}"/>
              </a:ext>
            </a:extLst>
          </p:cNvPr>
          <p:cNvSpPr>
            <a:spLocks noChangeArrowheads="1"/>
          </p:cNvSpPr>
          <p:nvPr/>
        </p:nvSpPr>
        <p:spPr bwMode="auto">
          <a:xfrm>
            <a:off x="729988" y="990219"/>
            <a:ext cx="9972936" cy="424986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主题：</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a:t>
            </a:r>
            <a:r>
              <a:rPr kumimoji="0" lang="en-US" altLang="zh-CN" sz="1600" b="0" i="0" u="none" strike="noStrike" cap="none" normalizeH="0" baseline="0" dirty="0">
                <a:ln>
                  <a:noFill/>
                </a:ln>
                <a:solidFill>
                  <a:srgbClr val="333333"/>
                </a:solidFill>
                <a:effectLst/>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P2P systems and applications</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P2P applications and systems running in the Internet, clouds and mobile systems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Leveraging users' cloud resources, including personal and enterprise clouds</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Crowdsourcing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Security, privacy, anonymity, and anti-censorship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Economics of P2P and edge computing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Overlay architectures and technologies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Self-organization and self-management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Citizen participation systems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Decentralized alternatives to logically centralized services such as web search and social networks</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Decentralized policy enforcement, participation incentives, trust, and reputation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User experience and engagement as the drivers for systems and network design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Blockchain architectures and decentralized cryptocurrencies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Experience with deployed systems and applications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Measurements and modeling of systems and networks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R="0" lvl="0" algn="l" defTabSz="914400" rtl="0" eaLnBrk="0" fontAlgn="base" latinLnBrk="0" hangingPunct="0">
              <a:lnSpc>
                <a:spcPct val="100000"/>
              </a:lnSpc>
              <a:spcBef>
                <a:spcPct val="0"/>
              </a:spcBef>
              <a:spcAft>
                <a:spcPct val="0"/>
              </a:spcAft>
              <a:buClrTx/>
              <a:buSzTx/>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 </a:t>
            </a:r>
            <a:r>
              <a:rPr kumimoji="0" lang="en-US" altLang="zh-CN" sz="1600" b="0" i="0" u="none" strike="noStrike" cap="none" normalizeH="0" baseline="0" dirty="0">
                <a:ln>
                  <a:noFill/>
                </a:ln>
                <a:solidFill>
                  <a:srgbClr val="333333"/>
                </a:solidFill>
                <a:effectLst/>
                <a:latin typeface="Arial Unicode MS" panose="020B0604020202020204" pitchFamily="34" charset="-122"/>
                <a:ea typeface="Monaco"/>
              </a:rPr>
              <a:t>   </a:t>
            </a: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Performance, availability, robustness, and scalability</a:t>
            </a:r>
            <a:r>
              <a:rPr kumimoji="0" lang="zh-CN" altLang="zh-CN" sz="1200" b="0" i="0" u="none" strike="noStrike" cap="none" normalizeH="0" baseline="0" dirty="0">
                <a:ln>
                  <a:noFill/>
                </a:ln>
                <a:solidFill>
                  <a:schemeClr val="tx1"/>
                </a:solidFill>
                <a:effectLst/>
              </a:rPr>
              <a:t> </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EBA5453F-F04A-4FE1-88CE-A0B3DA6507D6}"/>
              </a:ext>
            </a:extLst>
          </p:cNvPr>
          <p:cNvSpPr txBox="1"/>
          <p:nvPr/>
        </p:nvSpPr>
        <p:spPr>
          <a:xfrm>
            <a:off x="729988" y="5544615"/>
            <a:ext cx="5036956" cy="646331"/>
          </a:xfrm>
          <a:prstGeom prst="rect">
            <a:avLst/>
          </a:prstGeom>
          <a:noFill/>
        </p:spPr>
        <p:txBody>
          <a:bodyPr wrap="none" rtlCol="0">
            <a:spAutoFit/>
          </a:bodyPr>
          <a:lstStyle/>
          <a:p>
            <a:r>
              <a:rPr lang="zh-CN" altLang="en-US" dirty="0"/>
              <a:t>录取率：</a:t>
            </a:r>
            <a:r>
              <a:rPr lang="en-US" altLang="zh-CN" dirty="0"/>
              <a:t>2013</a:t>
            </a:r>
            <a:r>
              <a:rPr lang="zh-CN" altLang="en-US" dirty="0"/>
              <a:t>年</a:t>
            </a:r>
            <a:r>
              <a:rPr lang="en-US" altLang="zh-CN" dirty="0"/>
              <a:t>19.1%  2012</a:t>
            </a:r>
            <a:r>
              <a:rPr lang="zh-CN" altLang="en-US" dirty="0"/>
              <a:t>年</a:t>
            </a:r>
            <a:r>
              <a:rPr lang="en-US" altLang="zh-CN" dirty="0"/>
              <a:t>24%  2011</a:t>
            </a:r>
            <a:r>
              <a:rPr lang="zh-CN" altLang="en-US" dirty="0"/>
              <a:t>年</a:t>
            </a:r>
            <a:r>
              <a:rPr lang="en-US" altLang="zh-CN" dirty="0"/>
              <a:t>30.1%</a:t>
            </a:r>
          </a:p>
          <a:p>
            <a:r>
              <a:rPr lang="zh-CN" altLang="en-US" dirty="0"/>
              <a:t>截稿日期：</a:t>
            </a:r>
            <a:r>
              <a:rPr lang="en-US" altLang="zh-CN" dirty="0"/>
              <a:t>2015.5.11</a:t>
            </a:r>
            <a:endParaRPr lang="zh-CN" altLang="en-US" dirty="0"/>
          </a:p>
        </p:txBody>
      </p:sp>
    </p:spTree>
    <p:extLst>
      <p:ext uri="{BB962C8B-B14F-4D97-AF65-F5344CB8AC3E}">
        <p14:creationId xmlns:p14="http://schemas.microsoft.com/office/powerpoint/2010/main" val="44158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16FBE09-C721-49EC-87D6-FD257C57E27E}"/>
              </a:ext>
            </a:extLst>
          </p:cNvPr>
          <p:cNvSpPr/>
          <p:nvPr/>
        </p:nvSpPr>
        <p:spPr>
          <a:xfrm>
            <a:off x="477788" y="338880"/>
            <a:ext cx="857927" cy="369332"/>
          </a:xfrm>
          <a:prstGeom prst="rect">
            <a:avLst/>
          </a:prstGeom>
        </p:spPr>
        <p:txBody>
          <a:bodyPr wrap="none">
            <a:spAutoFit/>
          </a:bodyPr>
          <a:lstStyle/>
          <a:p>
            <a:r>
              <a:rPr lang="en-US" altLang="zh-CN" kern="100" dirty="0">
                <a:solidFill>
                  <a:schemeClr val="dk1"/>
                </a:solidFill>
              </a:rPr>
              <a:t>FCCM</a:t>
            </a:r>
            <a:endParaRPr lang="zh-CN" altLang="en-US" dirty="0"/>
          </a:p>
        </p:txBody>
      </p:sp>
      <p:pic>
        <p:nvPicPr>
          <p:cNvPr id="5" name="图片 4">
            <a:extLst>
              <a:ext uri="{FF2B5EF4-FFF2-40B4-BE49-F238E27FC236}">
                <a16:creationId xmlns:a16="http://schemas.microsoft.com/office/drawing/2014/main" id="{82FFA1DF-71FC-42D1-B840-AD4CF1066648}"/>
              </a:ext>
            </a:extLst>
          </p:cNvPr>
          <p:cNvPicPr>
            <a:picLocks noChangeAspect="1"/>
          </p:cNvPicPr>
          <p:nvPr/>
        </p:nvPicPr>
        <p:blipFill rotWithShape="1">
          <a:blip r:embed="rId3"/>
          <a:srcRect l="2738" t="24794" r="60914" b="17442"/>
          <a:stretch/>
        </p:blipFill>
        <p:spPr>
          <a:xfrm>
            <a:off x="1367167" y="338880"/>
            <a:ext cx="6846929" cy="6120680"/>
          </a:xfrm>
          <a:prstGeom prst="rect">
            <a:avLst/>
          </a:prstGeom>
        </p:spPr>
      </p:pic>
      <p:sp>
        <p:nvSpPr>
          <p:cNvPr id="6" name="文本框 5">
            <a:extLst>
              <a:ext uri="{FF2B5EF4-FFF2-40B4-BE49-F238E27FC236}">
                <a16:creationId xmlns:a16="http://schemas.microsoft.com/office/drawing/2014/main" id="{BB03C74C-4F80-4C35-BD1F-DE1A6CCD2661}"/>
              </a:ext>
            </a:extLst>
          </p:cNvPr>
          <p:cNvSpPr txBox="1"/>
          <p:nvPr/>
        </p:nvSpPr>
        <p:spPr>
          <a:xfrm>
            <a:off x="8758708" y="3056020"/>
            <a:ext cx="2146742" cy="369332"/>
          </a:xfrm>
          <a:prstGeom prst="rect">
            <a:avLst/>
          </a:prstGeom>
          <a:noFill/>
        </p:spPr>
        <p:txBody>
          <a:bodyPr wrap="none" rtlCol="0">
            <a:spAutoFit/>
          </a:bodyPr>
          <a:lstStyle/>
          <a:p>
            <a:r>
              <a:rPr lang="zh-CN" altLang="en-US" dirty="0"/>
              <a:t>截稿日期：</a:t>
            </a:r>
            <a:r>
              <a:rPr lang="en-US" altLang="zh-CN" dirty="0"/>
              <a:t>2019.1.7</a:t>
            </a:r>
            <a:endParaRPr lang="zh-CN" altLang="en-US" dirty="0"/>
          </a:p>
        </p:txBody>
      </p:sp>
    </p:spTree>
    <p:extLst>
      <p:ext uri="{BB962C8B-B14F-4D97-AF65-F5344CB8AC3E}">
        <p14:creationId xmlns:p14="http://schemas.microsoft.com/office/powerpoint/2010/main" val="307966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BA92DA1-D357-427F-8E1C-19C99B2F6018}"/>
              </a:ext>
            </a:extLst>
          </p:cNvPr>
          <p:cNvSpPr/>
          <p:nvPr/>
        </p:nvSpPr>
        <p:spPr>
          <a:xfrm>
            <a:off x="333772" y="260648"/>
            <a:ext cx="6340197" cy="584775"/>
          </a:xfrm>
          <a:prstGeom prst="rect">
            <a:avLst/>
          </a:prstGeom>
        </p:spPr>
        <p:txBody>
          <a:bodyPr wrap="none">
            <a:spAutoFit/>
          </a:bodyPr>
          <a:lstStyle/>
          <a:p>
            <a:r>
              <a:rPr lang="zh-CN" altLang="zh-CN" sz="3200" dirty="0">
                <a:latin typeface="宋体" panose="02010600030101010101" pitchFamily="2" charset="-122"/>
                <a:ea typeface="宋体" panose="02010600030101010101" pitchFamily="2" charset="-122"/>
                <a:cs typeface="+mj-cs"/>
              </a:rPr>
              <a:t>软件工程</a:t>
            </a:r>
            <a:r>
              <a:rPr lang="en-US" altLang="zh-CN" sz="3200" dirty="0">
                <a:latin typeface="宋体" panose="02010600030101010101" pitchFamily="2" charset="-122"/>
                <a:ea typeface="宋体" panose="02010600030101010101" pitchFamily="2" charset="-122"/>
                <a:cs typeface="+mj-cs"/>
              </a:rPr>
              <a:t>/</a:t>
            </a:r>
            <a:r>
              <a:rPr lang="zh-CN" altLang="zh-CN" sz="3200" dirty="0">
                <a:latin typeface="宋体" panose="02010600030101010101" pitchFamily="2" charset="-122"/>
                <a:ea typeface="宋体" panose="02010600030101010101" pitchFamily="2" charset="-122"/>
                <a:cs typeface="+mj-cs"/>
              </a:rPr>
              <a:t>系统软件</a:t>
            </a:r>
            <a:r>
              <a:rPr lang="en-US" altLang="zh-CN" sz="3200" dirty="0">
                <a:latin typeface="宋体" panose="02010600030101010101" pitchFamily="2" charset="-122"/>
                <a:ea typeface="宋体" panose="02010600030101010101" pitchFamily="2" charset="-122"/>
                <a:cs typeface="+mj-cs"/>
              </a:rPr>
              <a:t>/</a:t>
            </a:r>
            <a:r>
              <a:rPr lang="zh-CN" altLang="zh-CN" sz="3200" dirty="0">
                <a:latin typeface="宋体" panose="02010600030101010101" pitchFamily="2" charset="-122"/>
                <a:ea typeface="宋体" panose="02010600030101010101" pitchFamily="2" charset="-122"/>
                <a:cs typeface="+mj-cs"/>
              </a:rPr>
              <a:t>程序设计语言</a:t>
            </a:r>
            <a:endParaRPr lang="zh-CN" altLang="en-US" sz="3200" dirty="0">
              <a:latin typeface="宋体" panose="02010600030101010101" pitchFamily="2" charset="-122"/>
              <a:ea typeface="宋体" panose="02010600030101010101" pitchFamily="2" charset="-122"/>
              <a:cs typeface="+mj-cs"/>
            </a:endParaRPr>
          </a:p>
        </p:txBody>
      </p:sp>
      <p:graphicFrame>
        <p:nvGraphicFramePr>
          <p:cNvPr id="3" name="表格 2">
            <a:extLst>
              <a:ext uri="{FF2B5EF4-FFF2-40B4-BE49-F238E27FC236}">
                <a16:creationId xmlns:a16="http://schemas.microsoft.com/office/drawing/2014/main" id="{1A5F263A-E99C-4FB2-9967-A8E3F6548208}"/>
              </a:ext>
            </a:extLst>
          </p:cNvPr>
          <p:cNvGraphicFramePr>
            <a:graphicFrameLocks noGrp="1"/>
          </p:cNvGraphicFramePr>
          <p:nvPr>
            <p:extLst>
              <p:ext uri="{D42A27DB-BD31-4B8C-83A1-F6EECF244321}">
                <p14:modId xmlns:p14="http://schemas.microsoft.com/office/powerpoint/2010/main" val="2662072798"/>
              </p:ext>
            </p:extLst>
          </p:nvPr>
        </p:nvGraphicFramePr>
        <p:xfrm>
          <a:off x="657808" y="980728"/>
          <a:ext cx="10873208" cy="5568887"/>
        </p:xfrm>
        <a:graphic>
          <a:graphicData uri="http://schemas.openxmlformats.org/drawingml/2006/table">
            <a:tbl>
              <a:tblPr firstRow="1" firstCol="1" bandRow="1">
                <a:tableStyleId>{F5AB1C69-6EDB-4FF4-983F-18BD219EF322}</a:tableStyleId>
              </a:tblPr>
              <a:tblGrid>
                <a:gridCol w="624350">
                  <a:extLst>
                    <a:ext uri="{9D8B030D-6E8A-4147-A177-3AD203B41FA5}">
                      <a16:colId xmlns:a16="http://schemas.microsoft.com/office/drawing/2014/main" val="4100623910"/>
                    </a:ext>
                  </a:extLst>
                </a:gridCol>
                <a:gridCol w="1299324">
                  <a:extLst>
                    <a:ext uri="{9D8B030D-6E8A-4147-A177-3AD203B41FA5}">
                      <a16:colId xmlns:a16="http://schemas.microsoft.com/office/drawing/2014/main" val="3474088263"/>
                    </a:ext>
                  </a:extLst>
                </a:gridCol>
                <a:gridCol w="4247730">
                  <a:extLst>
                    <a:ext uri="{9D8B030D-6E8A-4147-A177-3AD203B41FA5}">
                      <a16:colId xmlns:a16="http://schemas.microsoft.com/office/drawing/2014/main" val="3640572833"/>
                    </a:ext>
                  </a:extLst>
                </a:gridCol>
                <a:gridCol w="1174301">
                  <a:extLst>
                    <a:ext uri="{9D8B030D-6E8A-4147-A177-3AD203B41FA5}">
                      <a16:colId xmlns:a16="http://schemas.microsoft.com/office/drawing/2014/main" val="2985428223"/>
                    </a:ext>
                  </a:extLst>
                </a:gridCol>
                <a:gridCol w="3527503">
                  <a:extLst>
                    <a:ext uri="{9D8B030D-6E8A-4147-A177-3AD203B41FA5}">
                      <a16:colId xmlns:a16="http://schemas.microsoft.com/office/drawing/2014/main" val="4153254525"/>
                    </a:ext>
                  </a:extLst>
                </a:gridCol>
              </a:tblGrid>
              <a:tr h="858160">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1 </a:t>
                      </a:r>
                      <a:endParaRPr lang="zh-CN" altLang="en-US" sz="1600" b="1" kern="100" dirty="0">
                        <a:solidFill>
                          <a:schemeClr val="dk1"/>
                        </a:solidFill>
                        <a:effectLst/>
                        <a:latin typeface="+mn-lt"/>
                        <a:ea typeface="+mn-ea"/>
                        <a:cs typeface="+mn-cs"/>
                      </a:endParaRPr>
                    </a:p>
                  </a:txBody>
                  <a:tcPr marL="74930" marR="41275" marT="24130"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PASTE </a:t>
                      </a:r>
                      <a:endParaRPr lang="zh-CN" altLang="en-US" sz="1600" b="1" kern="100" dirty="0">
                        <a:solidFill>
                          <a:schemeClr val="dk1"/>
                        </a:solidFill>
                        <a:effectLst/>
                        <a:latin typeface="+mn-lt"/>
                        <a:ea typeface="+mn-ea"/>
                        <a:cs typeface="+mn-cs"/>
                      </a:endParaRPr>
                    </a:p>
                  </a:txBody>
                  <a:tcPr marL="74930" marR="41275" marT="24130"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ACMSIGPLAN-SIGSOFT Workshop on Program Analysis for </a:t>
                      </a:r>
                      <a:endParaRPr lang="zh-CN" altLang="en-US" sz="1600" b="1" kern="100" dirty="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Software Tools and Engineering </a:t>
                      </a:r>
                      <a:endParaRPr lang="zh-CN" altLang="en-US" sz="1600" b="1" kern="100" dirty="0">
                        <a:solidFill>
                          <a:schemeClr val="dk1"/>
                        </a:solidFill>
                        <a:effectLst/>
                        <a:latin typeface="+mn-lt"/>
                        <a:ea typeface="+mn-ea"/>
                        <a:cs typeface="+mn-cs"/>
                      </a:endParaRPr>
                    </a:p>
                  </a:txBody>
                  <a:tcPr marL="74930" marR="41275" marT="2413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ACM </a:t>
                      </a:r>
                      <a:endParaRPr lang="zh-CN" altLang="en-US" sz="1600" b="1" kern="100">
                        <a:solidFill>
                          <a:schemeClr val="dk1"/>
                        </a:solidFill>
                        <a:effectLst/>
                        <a:latin typeface="+mn-lt"/>
                        <a:ea typeface="+mn-ea"/>
                        <a:cs typeface="+mn-cs"/>
                      </a:endParaRPr>
                    </a:p>
                  </a:txBody>
                  <a:tcPr marL="74930" marR="41275" marT="2413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http://dblp.uni-trier.de/db/conf/paste/ </a:t>
                      </a:r>
                      <a:endParaRPr lang="zh-CN" altLang="en-US" sz="1600" b="1" kern="100">
                        <a:solidFill>
                          <a:schemeClr val="dk1"/>
                        </a:solidFill>
                        <a:effectLst/>
                        <a:latin typeface="+mn-lt"/>
                        <a:ea typeface="+mn-ea"/>
                        <a:cs typeface="+mn-cs"/>
                      </a:endParaRPr>
                    </a:p>
                  </a:txBody>
                  <a:tcPr marL="74930" marR="41275" marT="24130" marB="0" anchor="ctr"/>
                </a:tc>
                <a:extLst>
                  <a:ext uri="{0D108BD9-81ED-4DB2-BD59-A6C34878D82A}">
                    <a16:rowId xmlns:a16="http://schemas.microsoft.com/office/drawing/2014/main" val="2420768674"/>
                  </a:ext>
                </a:extLst>
              </a:tr>
              <a:tr h="554588">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2 </a:t>
                      </a:r>
                      <a:endParaRPr lang="zh-CN" altLang="en-US" sz="1600" b="1" kern="100">
                        <a:solidFill>
                          <a:schemeClr val="dk1"/>
                        </a:solidFill>
                        <a:effectLst/>
                        <a:latin typeface="+mn-lt"/>
                        <a:ea typeface="+mn-ea"/>
                        <a:cs typeface="+mn-cs"/>
                      </a:endParaRPr>
                    </a:p>
                  </a:txBody>
                  <a:tcPr marL="74930" marR="41275" marT="2413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APLAS </a:t>
                      </a:r>
                      <a:endParaRPr lang="zh-CN" altLang="en-US" sz="1600" b="1" kern="100">
                        <a:solidFill>
                          <a:schemeClr val="dk1"/>
                        </a:solidFill>
                        <a:effectLst/>
                        <a:latin typeface="+mn-lt"/>
                        <a:ea typeface="+mn-ea"/>
                        <a:cs typeface="+mn-cs"/>
                      </a:endParaRPr>
                    </a:p>
                  </a:txBody>
                  <a:tcPr marL="74930" marR="41275" marT="2413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Asian Symposium on Programming Languages and Systems </a:t>
                      </a:r>
                      <a:endParaRPr lang="zh-CN" altLang="en-US" sz="1600" b="1" kern="100" dirty="0">
                        <a:solidFill>
                          <a:schemeClr val="dk1"/>
                        </a:solidFill>
                        <a:effectLst/>
                        <a:latin typeface="+mn-lt"/>
                        <a:ea typeface="+mn-ea"/>
                        <a:cs typeface="+mn-cs"/>
                      </a:endParaRPr>
                    </a:p>
                  </a:txBody>
                  <a:tcPr marL="74930" marR="41275" marT="2413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L="74930" marR="41275" marT="2413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http://dblp.uni-trier.de/db/conf/aplas/ </a:t>
                      </a:r>
                      <a:endParaRPr lang="zh-CN" altLang="en-US" sz="1600" b="1" kern="100">
                        <a:solidFill>
                          <a:schemeClr val="dk1"/>
                        </a:solidFill>
                        <a:effectLst/>
                        <a:latin typeface="+mn-lt"/>
                        <a:ea typeface="+mn-ea"/>
                        <a:cs typeface="+mn-cs"/>
                      </a:endParaRPr>
                    </a:p>
                  </a:txBody>
                  <a:tcPr marL="74930" marR="41275" marT="24130" marB="0"/>
                </a:tc>
                <a:extLst>
                  <a:ext uri="{0D108BD9-81ED-4DB2-BD59-A6C34878D82A}">
                    <a16:rowId xmlns:a16="http://schemas.microsoft.com/office/drawing/2014/main" val="139896020"/>
                  </a:ext>
                </a:extLst>
              </a:tr>
              <a:tr h="398095">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3 </a:t>
                      </a:r>
                      <a:endParaRPr lang="zh-CN" altLang="en-US" sz="1600" b="1" kern="100">
                        <a:solidFill>
                          <a:schemeClr val="dk1"/>
                        </a:solidFill>
                        <a:effectLst/>
                        <a:latin typeface="+mn-lt"/>
                        <a:ea typeface="+mn-ea"/>
                        <a:cs typeface="+mn-cs"/>
                      </a:endParaRPr>
                    </a:p>
                  </a:txBody>
                  <a:tcPr marL="74930" marR="41275" marT="2413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APSEC </a:t>
                      </a:r>
                      <a:endParaRPr lang="zh-CN" altLang="en-US" sz="1600" b="1" kern="100">
                        <a:solidFill>
                          <a:schemeClr val="dk1"/>
                        </a:solidFill>
                        <a:effectLst/>
                        <a:latin typeface="+mn-lt"/>
                        <a:ea typeface="+mn-ea"/>
                        <a:cs typeface="+mn-cs"/>
                      </a:endParaRPr>
                    </a:p>
                  </a:txBody>
                  <a:tcPr marL="74930" marR="41275" marT="2413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Asia-Pacific Software Engineering Conference </a:t>
                      </a:r>
                      <a:endParaRPr lang="zh-CN" altLang="en-US" sz="1600" b="1" kern="100" dirty="0">
                        <a:solidFill>
                          <a:schemeClr val="dk1"/>
                        </a:solidFill>
                        <a:effectLst/>
                        <a:latin typeface="+mn-lt"/>
                        <a:ea typeface="+mn-ea"/>
                        <a:cs typeface="+mn-cs"/>
                      </a:endParaRPr>
                    </a:p>
                  </a:txBody>
                  <a:tcPr marL="74930" marR="41275" marT="2413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IEEE </a:t>
                      </a:r>
                      <a:endParaRPr lang="zh-CN" altLang="en-US" sz="1600" b="1" kern="100">
                        <a:solidFill>
                          <a:schemeClr val="dk1"/>
                        </a:solidFill>
                        <a:effectLst/>
                        <a:latin typeface="+mn-lt"/>
                        <a:ea typeface="+mn-ea"/>
                        <a:cs typeface="+mn-cs"/>
                      </a:endParaRPr>
                    </a:p>
                  </a:txBody>
                  <a:tcPr marL="74930" marR="41275" marT="2413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http://dblp.uni-trier.de/db/conf/apsec/ </a:t>
                      </a:r>
                      <a:endParaRPr lang="zh-CN" altLang="en-US" sz="1600" b="1" kern="100">
                        <a:solidFill>
                          <a:schemeClr val="dk1"/>
                        </a:solidFill>
                        <a:effectLst/>
                        <a:latin typeface="+mn-lt"/>
                        <a:ea typeface="+mn-ea"/>
                        <a:cs typeface="+mn-cs"/>
                      </a:endParaRPr>
                    </a:p>
                  </a:txBody>
                  <a:tcPr marL="74930" marR="41275" marT="24130" marB="0"/>
                </a:tc>
                <a:extLst>
                  <a:ext uri="{0D108BD9-81ED-4DB2-BD59-A6C34878D82A}">
                    <a16:rowId xmlns:a16="http://schemas.microsoft.com/office/drawing/2014/main" val="2268555629"/>
                  </a:ext>
                </a:extLst>
              </a:tr>
              <a:tr h="554588">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4 </a:t>
                      </a:r>
                      <a:endParaRPr lang="zh-CN" altLang="en-US" sz="1600" b="1" kern="100">
                        <a:solidFill>
                          <a:schemeClr val="dk1"/>
                        </a:solidFill>
                        <a:effectLst/>
                        <a:latin typeface="+mn-lt"/>
                        <a:ea typeface="+mn-ea"/>
                        <a:cs typeface="+mn-cs"/>
                      </a:endParaRPr>
                    </a:p>
                  </a:txBody>
                  <a:tcPr marL="74930" marR="41275" marT="2413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COMPSAC </a:t>
                      </a:r>
                      <a:endParaRPr lang="zh-CN" altLang="en-US" sz="1600" b="1" kern="100">
                        <a:solidFill>
                          <a:schemeClr val="dk1"/>
                        </a:solidFill>
                        <a:effectLst/>
                        <a:latin typeface="+mn-lt"/>
                        <a:ea typeface="+mn-ea"/>
                        <a:cs typeface="+mn-cs"/>
                      </a:endParaRPr>
                    </a:p>
                  </a:txBody>
                  <a:tcPr marL="74930" marR="41275" marT="2413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International Computer Software and Applications Conference </a:t>
                      </a:r>
                      <a:endParaRPr lang="zh-CN" altLang="en-US" sz="1600" b="1" kern="100" dirty="0">
                        <a:solidFill>
                          <a:schemeClr val="dk1"/>
                        </a:solidFill>
                        <a:effectLst/>
                        <a:latin typeface="+mn-lt"/>
                        <a:ea typeface="+mn-ea"/>
                        <a:cs typeface="+mn-cs"/>
                      </a:endParaRPr>
                    </a:p>
                  </a:txBody>
                  <a:tcPr marL="74930" marR="41275" marT="2413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IEEE </a:t>
                      </a:r>
                      <a:endParaRPr lang="zh-CN" altLang="en-US" sz="1600" b="1" kern="100" dirty="0">
                        <a:solidFill>
                          <a:schemeClr val="dk1"/>
                        </a:solidFill>
                        <a:effectLst/>
                        <a:latin typeface="+mn-lt"/>
                        <a:ea typeface="+mn-ea"/>
                        <a:cs typeface="+mn-cs"/>
                      </a:endParaRPr>
                    </a:p>
                  </a:txBody>
                  <a:tcPr marL="74930" marR="41275" marT="2413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http://dblp.uni-trier.de/db/conf/compsac/ </a:t>
                      </a:r>
                      <a:endParaRPr lang="zh-CN" altLang="en-US" sz="1600" b="1" kern="100">
                        <a:solidFill>
                          <a:schemeClr val="dk1"/>
                        </a:solidFill>
                        <a:effectLst/>
                        <a:latin typeface="+mn-lt"/>
                        <a:ea typeface="+mn-ea"/>
                        <a:cs typeface="+mn-cs"/>
                      </a:endParaRPr>
                    </a:p>
                  </a:txBody>
                  <a:tcPr marL="74930" marR="41275" marT="24130" marB="0"/>
                </a:tc>
                <a:extLst>
                  <a:ext uri="{0D108BD9-81ED-4DB2-BD59-A6C34878D82A}">
                    <a16:rowId xmlns:a16="http://schemas.microsoft.com/office/drawing/2014/main" val="3075402481"/>
                  </a:ext>
                </a:extLst>
              </a:tr>
              <a:tr h="858160">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5 </a:t>
                      </a:r>
                      <a:endParaRPr lang="zh-CN" altLang="en-US" sz="1600" b="1" kern="100">
                        <a:solidFill>
                          <a:schemeClr val="dk1"/>
                        </a:solidFill>
                        <a:effectLst/>
                        <a:latin typeface="+mn-lt"/>
                        <a:ea typeface="+mn-ea"/>
                        <a:cs typeface="+mn-cs"/>
                      </a:endParaRPr>
                    </a:p>
                  </a:txBody>
                  <a:tcPr marL="74930" marR="41275" marT="2413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ICECCS </a:t>
                      </a:r>
                      <a:endParaRPr lang="zh-CN" altLang="en-US" sz="1600" b="1" kern="100">
                        <a:solidFill>
                          <a:schemeClr val="dk1"/>
                        </a:solidFill>
                        <a:effectLst/>
                        <a:latin typeface="+mn-lt"/>
                        <a:ea typeface="+mn-ea"/>
                        <a:cs typeface="+mn-cs"/>
                      </a:endParaRPr>
                    </a:p>
                  </a:txBody>
                  <a:tcPr marL="74930" marR="41275" marT="24130"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IEEE International Conference on Engineering of Complex </a:t>
                      </a:r>
                      <a:endParaRPr lang="zh-CN" altLang="en-US" sz="1600" b="1" kern="100" dirty="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Computer Systems </a:t>
                      </a:r>
                      <a:endParaRPr lang="zh-CN" altLang="en-US" sz="1600" b="1" kern="100" dirty="0">
                        <a:solidFill>
                          <a:schemeClr val="dk1"/>
                        </a:solidFill>
                        <a:effectLst/>
                        <a:latin typeface="+mn-lt"/>
                        <a:ea typeface="+mn-ea"/>
                        <a:cs typeface="+mn-cs"/>
                      </a:endParaRPr>
                    </a:p>
                  </a:txBody>
                  <a:tcPr marL="74930" marR="41275" marT="2413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IEEE </a:t>
                      </a:r>
                      <a:endParaRPr lang="zh-CN" altLang="en-US" sz="1600" b="1" kern="100" dirty="0">
                        <a:solidFill>
                          <a:schemeClr val="dk1"/>
                        </a:solidFill>
                        <a:effectLst/>
                        <a:latin typeface="+mn-lt"/>
                        <a:ea typeface="+mn-ea"/>
                        <a:cs typeface="+mn-cs"/>
                      </a:endParaRPr>
                    </a:p>
                  </a:txBody>
                  <a:tcPr marL="74930" marR="41275" marT="24130"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http://dblp.uni-trier.de/db/conf/iceccs/ </a:t>
                      </a:r>
                      <a:endParaRPr lang="zh-CN" altLang="en-US" sz="1600" b="1" kern="100" dirty="0">
                        <a:solidFill>
                          <a:schemeClr val="dk1"/>
                        </a:solidFill>
                        <a:effectLst/>
                        <a:latin typeface="+mn-lt"/>
                        <a:ea typeface="+mn-ea"/>
                        <a:cs typeface="+mn-cs"/>
                      </a:endParaRPr>
                    </a:p>
                  </a:txBody>
                  <a:tcPr marL="74930" marR="41275" marT="24130" marB="0" anchor="ctr"/>
                </a:tc>
                <a:extLst>
                  <a:ext uri="{0D108BD9-81ED-4DB2-BD59-A6C34878D82A}">
                    <a16:rowId xmlns:a16="http://schemas.microsoft.com/office/drawing/2014/main" val="1075675782"/>
                  </a:ext>
                </a:extLst>
              </a:tr>
              <a:tr h="692254">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6 </a:t>
                      </a:r>
                      <a:endParaRPr lang="zh-CN" altLang="en-US" sz="1600" b="1" kern="100">
                        <a:solidFill>
                          <a:schemeClr val="dk1"/>
                        </a:solidFill>
                        <a:effectLst/>
                        <a:latin typeface="+mn-lt"/>
                        <a:ea typeface="+mn-ea"/>
                        <a:cs typeface="+mn-cs"/>
                      </a:endParaRPr>
                    </a:p>
                  </a:txBody>
                  <a:tcPr marL="74930" marR="41275" marT="2413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SCAM </a:t>
                      </a:r>
                      <a:endParaRPr lang="zh-CN" altLang="en-US" sz="1600" b="1" kern="100">
                        <a:solidFill>
                          <a:schemeClr val="dk1"/>
                        </a:solidFill>
                        <a:effectLst/>
                        <a:latin typeface="+mn-lt"/>
                        <a:ea typeface="+mn-ea"/>
                        <a:cs typeface="+mn-cs"/>
                      </a:endParaRPr>
                    </a:p>
                  </a:txBody>
                  <a:tcPr marL="74930" marR="41275" marT="24130"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IEEE International Working Conference on Source Code </a:t>
                      </a:r>
                      <a:endParaRPr lang="zh-CN" altLang="en-US" sz="1600" b="1" kern="100" dirty="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Analysis and Manipulation </a:t>
                      </a:r>
                      <a:endParaRPr lang="zh-CN" altLang="en-US" sz="1600" b="1" kern="100" dirty="0">
                        <a:solidFill>
                          <a:schemeClr val="dk1"/>
                        </a:solidFill>
                        <a:effectLst/>
                        <a:latin typeface="+mn-lt"/>
                        <a:ea typeface="+mn-ea"/>
                        <a:cs typeface="+mn-cs"/>
                      </a:endParaRPr>
                    </a:p>
                  </a:txBody>
                  <a:tcPr marL="74930" marR="41275" marT="2413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IEEE </a:t>
                      </a:r>
                      <a:endParaRPr lang="zh-CN" altLang="en-US" sz="1600" b="1" kern="100">
                        <a:solidFill>
                          <a:schemeClr val="dk1"/>
                        </a:solidFill>
                        <a:effectLst/>
                        <a:latin typeface="+mn-lt"/>
                        <a:ea typeface="+mn-ea"/>
                        <a:cs typeface="+mn-cs"/>
                      </a:endParaRPr>
                    </a:p>
                  </a:txBody>
                  <a:tcPr marL="74930" marR="41275" marT="24130"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http://dblp.uni-trier.de/db/conf/scam/ </a:t>
                      </a:r>
                      <a:endParaRPr lang="zh-CN" altLang="en-US" sz="1600" b="1" kern="100" dirty="0">
                        <a:solidFill>
                          <a:schemeClr val="dk1"/>
                        </a:solidFill>
                        <a:effectLst/>
                        <a:latin typeface="+mn-lt"/>
                        <a:ea typeface="+mn-ea"/>
                        <a:cs typeface="+mn-cs"/>
                      </a:endParaRPr>
                    </a:p>
                  </a:txBody>
                  <a:tcPr marL="74930" marR="41275" marT="24130" marB="0" anchor="ctr"/>
                </a:tc>
                <a:extLst>
                  <a:ext uri="{0D108BD9-81ED-4DB2-BD59-A6C34878D82A}">
                    <a16:rowId xmlns:a16="http://schemas.microsoft.com/office/drawing/2014/main" val="1396117007"/>
                  </a:ext>
                </a:extLst>
              </a:tr>
              <a:tr h="554588">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7 </a:t>
                      </a:r>
                      <a:endParaRPr lang="zh-CN" altLang="en-US" sz="1600" b="1" kern="100">
                        <a:solidFill>
                          <a:schemeClr val="dk1"/>
                        </a:solidFill>
                        <a:effectLst/>
                        <a:latin typeface="+mn-lt"/>
                        <a:ea typeface="+mn-ea"/>
                        <a:cs typeface="+mn-cs"/>
                      </a:endParaRPr>
                    </a:p>
                  </a:txBody>
                  <a:tcPr marL="74930" marR="41275" marT="2413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ICFEM </a:t>
                      </a:r>
                      <a:endParaRPr lang="zh-CN" altLang="en-US" sz="1600" b="1" kern="100">
                        <a:solidFill>
                          <a:schemeClr val="dk1"/>
                        </a:solidFill>
                        <a:effectLst/>
                        <a:latin typeface="+mn-lt"/>
                        <a:ea typeface="+mn-ea"/>
                        <a:cs typeface="+mn-cs"/>
                      </a:endParaRPr>
                    </a:p>
                  </a:txBody>
                  <a:tcPr marL="74930" marR="41275" marT="2413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International Conference on Formal Engineering Methods </a:t>
                      </a:r>
                      <a:endParaRPr lang="zh-CN" altLang="en-US" sz="1600" b="1" kern="100">
                        <a:solidFill>
                          <a:schemeClr val="dk1"/>
                        </a:solidFill>
                        <a:effectLst/>
                        <a:latin typeface="+mn-lt"/>
                        <a:ea typeface="+mn-ea"/>
                        <a:cs typeface="+mn-cs"/>
                      </a:endParaRPr>
                    </a:p>
                  </a:txBody>
                  <a:tcPr marL="74930" marR="41275" marT="2413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L="74930" marR="41275" marT="2413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http://dblp.uni-trier.de/db/conf/icfem/ </a:t>
                      </a:r>
                      <a:endParaRPr lang="zh-CN" altLang="en-US" sz="1600" b="1" kern="100" dirty="0">
                        <a:solidFill>
                          <a:schemeClr val="dk1"/>
                        </a:solidFill>
                        <a:effectLst/>
                        <a:latin typeface="+mn-lt"/>
                        <a:ea typeface="+mn-ea"/>
                        <a:cs typeface="+mn-cs"/>
                      </a:endParaRPr>
                    </a:p>
                  </a:txBody>
                  <a:tcPr marL="74930" marR="41275" marT="24130" marB="0"/>
                </a:tc>
                <a:extLst>
                  <a:ext uri="{0D108BD9-81ED-4DB2-BD59-A6C34878D82A}">
                    <a16:rowId xmlns:a16="http://schemas.microsoft.com/office/drawing/2014/main" val="3916487980"/>
                  </a:ext>
                </a:extLst>
              </a:tr>
              <a:tr h="858160">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8 </a:t>
                      </a:r>
                      <a:endParaRPr lang="zh-CN" altLang="en-US" sz="1600" b="1" kern="100">
                        <a:solidFill>
                          <a:schemeClr val="dk1"/>
                        </a:solidFill>
                        <a:effectLst/>
                        <a:latin typeface="+mn-lt"/>
                        <a:ea typeface="+mn-ea"/>
                        <a:cs typeface="+mn-cs"/>
                      </a:endParaRPr>
                    </a:p>
                  </a:txBody>
                  <a:tcPr marL="74930" marR="41275" marT="2413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TOOLS </a:t>
                      </a:r>
                      <a:endParaRPr lang="zh-CN" altLang="en-US" sz="1600" b="1" kern="100">
                        <a:solidFill>
                          <a:schemeClr val="dk1"/>
                        </a:solidFill>
                        <a:effectLst/>
                        <a:latin typeface="+mn-lt"/>
                        <a:ea typeface="+mn-ea"/>
                        <a:cs typeface="+mn-cs"/>
                      </a:endParaRPr>
                    </a:p>
                  </a:txBody>
                  <a:tcPr marL="74930" marR="41275" marT="2413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International Conference on Objects, Models, Components, </a:t>
                      </a:r>
                      <a:endParaRPr lang="zh-CN" altLang="en-US" sz="1600" b="1" kern="10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Patterns </a:t>
                      </a:r>
                      <a:endParaRPr lang="zh-CN" altLang="en-US" sz="1600" b="1" kern="100">
                        <a:solidFill>
                          <a:schemeClr val="dk1"/>
                        </a:solidFill>
                        <a:effectLst/>
                        <a:latin typeface="+mn-lt"/>
                        <a:ea typeface="+mn-ea"/>
                        <a:cs typeface="+mn-cs"/>
                      </a:endParaRPr>
                    </a:p>
                  </a:txBody>
                  <a:tcPr marL="74930" marR="41275" marT="2413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L="74930" marR="41275" marT="24130"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http://dblp.uni-trier.de/db/conf/tools/index.html </a:t>
                      </a:r>
                      <a:endParaRPr lang="zh-CN" altLang="en-US" sz="1600" b="1" kern="100" dirty="0">
                        <a:solidFill>
                          <a:schemeClr val="dk1"/>
                        </a:solidFill>
                        <a:effectLst/>
                        <a:latin typeface="+mn-lt"/>
                        <a:ea typeface="+mn-ea"/>
                        <a:cs typeface="+mn-cs"/>
                      </a:endParaRPr>
                    </a:p>
                  </a:txBody>
                  <a:tcPr marL="74930" marR="41275" marT="24130" marB="0" anchor="ctr"/>
                </a:tc>
                <a:extLst>
                  <a:ext uri="{0D108BD9-81ED-4DB2-BD59-A6C34878D82A}">
                    <a16:rowId xmlns:a16="http://schemas.microsoft.com/office/drawing/2014/main" val="1353172348"/>
                  </a:ext>
                </a:extLst>
              </a:tr>
            </a:tbl>
          </a:graphicData>
        </a:graphic>
      </p:graphicFrame>
    </p:spTree>
    <p:extLst>
      <p:ext uri="{BB962C8B-B14F-4D97-AF65-F5344CB8AC3E}">
        <p14:creationId xmlns:p14="http://schemas.microsoft.com/office/powerpoint/2010/main" val="378351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E313A4E2-32E5-420C-81AD-6FDC6C2C7D23}"/>
              </a:ext>
            </a:extLst>
          </p:cNvPr>
          <p:cNvGraphicFramePr>
            <a:graphicFrameLocks noGrp="1"/>
          </p:cNvGraphicFramePr>
          <p:nvPr>
            <p:extLst>
              <p:ext uri="{D42A27DB-BD31-4B8C-83A1-F6EECF244321}">
                <p14:modId xmlns:p14="http://schemas.microsoft.com/office/powerpoint/2010/main" val="2052178941"/>
              </p:ext>
            </p:extLst>
          </p:nvPr>
        </p:nvGraphicFramePr>
        <p:xfrm>
          <a:off x="549796" y="0"/>
          <a:ext cx="11485775" cy="2387346"/>
        </p:xfrm>
        <a:graphic>
          <a:graphicData uri="http://schemas.openxmlformats.org/drawingml/2006/table">
            <a:tbl>
              <a:tblPr firstRow="1" firstCol="1" bandRow="1">
                <a:tableStyleId>{F5AB1C69-6EDB-4FF4-983F-18BD219EF322}</a:tableStyleId>
              </a:tblPr>
              <a:tblGrid>
                <a:gridCol w="659524">
                  <a:extLst>
                    <a:ext uri="{9D8B030D-6E8A-4147-A177-3AD203B41FA5}">
                      <a16:colId xmlns:a16="http://schemas.microsoft.com/office/drawing/2014/main" val="3043388845"/>
                    </a:ext>
                  </a:extLst>
                </a:gridCol>
                <a:gridCol w="1372524">
                  <a:extLst>
                    <a:ext uri="{9D8B030D-6E8A-4147-A177-3AD203B41FA5}">
                      <a16:colId xmlns:a16="http://schemas.microsoft.com/office/drawing/2014/main" val="3144804847"/>
                    </a:ext>
                  </a:extLst>
                </a:gridCol>
                <a:gridCol w="4487036">
                  <a:extLst>
                    <a:ext uri="{9D8B030D-6E8A-4147-A177-3AD203B41FA5}">
                      <a16:colId xmlns:a16="http://schemas.microsoft.com/office/drawing/2014/main" val="3832800836"/>
                    </a:ext>
                  </a:extLst>
                </a:gridCol>
                <a:gridCol w="1240458">
                  <a:extLst>
                    <a:ext uri="{9D8B030D-6E8A-4147-A177-3AD203B41FA5}">
                      <a16:colId xmlns:a16="http://schemas.microsoft.com/office/drawing/2014/main" val="1984180484"/>
                    </a:ext>
                  </a:extLst>
                </a:gridCol>
                <a:gridCol w="3726233">
                  <a:extLst>
                    <a:ext uri="{9D8B030D-6E8A-4147-A177-3AD203B41FA5}">
                      <a16:colId xmlns:a16="http://schemas.microsoft.com/office/drawing/2014/main" val="1479470328"/>
                    </a:ext>
                  </a:extLst>
                </a:gridCol>
              </a:tblGrid>
              <a:tr h="599371">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9 </a:t>
                      </a:r>
                      <a:endParaRPr lang="zh-CN" altLang="en-US" sz="1600" b="1" kern="100">
                        <a:solidFill>
                          <a:schemeClr val="dk1"/>
                        </a:solidFill>
                        <a:effectLst/>
                        <a:latin typeface="+mn-lt"/>
                        <a:ea typeface="+mn-ea"/>
                        <a:cs typeface="+mn-cs"/>
                      </a:endParaRPr>
                    </a:p>
                  </a:txBody>
                  <a:tcPr marL="74930" marR="41275" marT="2413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PEPM </a:t>
                      </a:r>
                      <a:endParaRPr lang="zh-CN" altLang="en-US" sz="1600" b="1" kern="100">
                        <a:solidFill>
                          <a:schemeClr val="dk1"/>
                        </a:solidFill>
                        <a:effectLst/>
                        <a:latin typeface="+mn-lt"/>
                        <a:ea typeface="+mn-ea"/>
                        <a:cs typeface="+mn-cs"/>
                      </a:endParaRPr>
                    </a:p>
                  </a:txBody>
                  <a:tcPr marL="74930" marR="41275" marT="2413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ACM SIGPLAN Symposium on Partial Evaluation and Semantics Based Programming Manipulation </a:t>
                      </a:r>
                      <a:endParaRPr lang="zh-CN" altLang="en-US" sz="1600" b="1" kern="100">
                        <a:solidFill>
                          <a:schemeClr val="dk1"/>
                        </a:solidFill>
                        <a:effectLst/>
                        <a:latin typeface="+mn-lt"/>
                        <a:ea typeface="+mn-ea"/>
                        <a:cs typeface="+mn-cs"/>
                      </a:endParaRPr>
                    </a:p>
                  </a:txBody>
                  <a:tcPr marL="74930" marR="41275" marT="2413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ACM  </a:t>
                      </a:r>
                      <a:endParaRPr lang="zh-CN" altLang="en-US" sz="1600" b="1" kern="100">
                        <a:solidFill>
                          <a:schemeClr val="dk1"/>
                        </a:solidFill>
                        <a:effectLst/>
                        <a:latin typeface="+mn-lt"/>
                        <a:ea typeface="+mn-ea"/>
                        <a:cs typeface="+mn-cs"/>
                      </a:endParaRPr>
                    </a:p>
                  </a:txBody>
                  <a:tcPr marL="74930" marR="41275" marT="2413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http://dblp.uni-trier.de/db/conf/pepm/ </a:t>
                      </a:r>
                      <a:endParaRPr lang="zh-CN" altLang="en-US" sz="1600" b="1" kern="100">
                        <a:solidFill>
                          <a:schemeClr val="dk1"/>
                        </a:solidFill>
                        <a:effectLst/>
                        <a:latin typeface="+mn-lt"/>
                        <a:ea typeface="+mn-ea"/>
                        <a:cs typeface="+mn-cs"/>
                      </a:endParaRPr>
                    </a:p>
                  </a:txBody>
                  <a:tcPr marL="74930" marR="41275" marT="24130" marB="0" anchor="ctr"/>
                </a:tc>
                <a:extLst>
                  <a:ext uri="{0D108BD9-81ED-4DB2-BD59-A6C34878D82A}">
                    <a16:rowId xmlns:a16="http://schemas.microsoft.com/office/drawing/2014/main" val="1255152510"/>
                  </a:ext>
                </a:extLst>
              </a:tr>
              <a:tr h="599371">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10 </a:t>
                      </a:r>
                      <a:endParaRPr lang="zh-CN" altLang="en-US" sz="1600" b="1" kern="100">
                        <a:solidFill>
                          <a:schemeClr val="dk1"/>
                        </a:solidFill>
                        <a:effectLst/>
                        <a:latin typeface="+mn-lt"/>
                        <a:ea typeface="+mn-ea"/>
                        <a:cs typeface="+mn-cs"/>
                      </a:endParaRPr>
                    </a:p>
                  </a:txBody>
                  <a:tcPr marL="74930" marR="41275" marT="2413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QRS </a:t>
                      </a:r>
                      <a:endParaRPr lang="zh-CN" altLang="en-US" sz="1600" b="1" kern="100">
                        <a:solidFill>
                          <a:schemeClr val="dk1"/>
                        </a:solidFill>
                        <a:effectLst/>
                        <a:latin typeface="+mn-lt"/>
                        <a:ea typeface="+mn-ea"/>
                        <a:cs typeface="+mn-cs"/>
                      </a:endParaRPr>
                    </a:p>
                  </a:txBody>
                  <a:tcPr marL="74930" marR="41275" marT="24130"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The IEEE International Conference on Software Quality, </a:t>
                      </a:r>
                      <a:endParaRPr lang="zh-CN" altLang="en-US" sz="1600" b="1" kern="100" dirty="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Reliability and Security </a:t>
                      </a:r>
                      <a:endParaRPr lang="zh-CN" altLang="en-US" sz="1600" b="1" kern="100" dirty="0">
                        <a:solidFill>
                          <a:schemeClr val="dk1"/>
                        </a:solidFill>
                        <a:effectLst/>
                        <a:latin typeface="+mn-lt"/>
                        <a:ea typeface="+mn-ea"/>
                        <a:cs typeface="+mn-cs"/>
                      </a:endParaRPr>
                    </a:p>
                  </a:txBody>
                  <a:tcPr marL="74930" marR="41275" marT="2413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IEEE </a:t>
                      </a:r>
                      <a:endParaRPr lang="zh-CN" altLang="en-US" sz="1600" b="1" kern="100">
                        <a:solidFill>
                          <a:schemeClr val="dk1"/>
                        </a:solidFill>
                        <a:effectLst/>
                        <a:latin typeface="+mn-lt"/>
                        <a:ea typeface="+mn-ea"/>
                        <a:cs typeface="+mn-cs"/>
                      </a:endParaRPr>
                    </a:p>
                  </a:txBody>
                  <a:tcPr marL="74930" marR="41275" marT="2413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http://paris.utdallas.edu/qrs/ </a:t>
                      </a:r>
                      <a:endParaRPr lang="zh-CN" altLang="en-US" sz="1600" b="1" kern="100">
                        <a:solidFill>
                          <a:schemeClr val="dk1"/>
                        </a:solidFill>
                        <a:effectLst/>
                        <a:latin typeface="+mn-lt"/>
                        <a:ea typeface="+mn-ea"/>
                        <a:cs typeface="+mn-cs"/>
                      </a:endParaRPr>
                    </a:p>
                  </a:txBody>
                  <a:tcPr marL="74930" marR="41275" marT="24130" marB="0" anchor="ctr"/>
                </a:tc>
                <a:extLst>
                  <a:ext uri="{0D108BD9-81ED-4DB2-BD59-A6C34878D82A}">
                    <a16:rowId xmlns:a16="http://schemas.microsoft.com/office/drawing/2014/main" val="3729030593"/>
                  </a:ext>
                </a:extLst>
              </a:tr>
              <a:tr h="599371">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11 </a:t>
                      </a:r>
                      <a:endParaRPr lang="zh-CN" altLang="en-US" sz="1600" b="1" kern="100">
                        <a:solidFill>
                          <a:schemeClr val="dk1"/>
                        </a:solidFill>
                        <a:effectLst/>
                        <a:latin typeface="+mn-lt"/>
                        <a:ea typeface="+mn-ea"/>
                        <a:cs typeface="+mn-cs"/>
                      </a:endParaRPr>
                    </a:p>
                  </a:txBody>
                  <a:tcPr marL="74930" marR="41275" marT="24130"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SEKE </a:t>
                      </a:r>
                      <a:endParaRPr lang="zh-CN" altLang="en-US" sz="1600" b="1" kern="100" dirty="0">
                        <a:solidFill>
                          <a:schemeClr val="dk1"/>
                        </a:solidFill>
                        <a:effectLst/>
                        <a:latin typeface="+mn-lt"/>
                        <a:ea typeface="+mn-ea"/>
                        <a:cs typeface="+mn-cs"/>
                      </a:endParaRPr>
                    </a:p>
                  </a:txBody>
                  <a:tcPr marL="74930" marR="41275" marT="2413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International Conference on Software Engineering and </a:t>
                      </a:r>
                      <a:endParaRPr lang="zh-CN" altLang="en-US" sz="1600" b="1" kern="10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Knowledge Engineering </a:t>
                      </a:r>
                      <a:endParaRPr lang="zh-CN" altLang="en-US" sz="1600" b="1" kern="100">
                        <a:solidFill>
                          <a:schemeClr val="dk1"/>
                        </a:solidFill>
                        <a:effectLst/>
                        <a:latin typeface="+mn-lt"/>
                        <a:ea typeface="+mn-ea"/>
                        <a:cs typeface="+mn-cs"/>
                      </a:endParaRPr>
                    </a:p>
                  </a:txBody>
                  <a:tcPr marL="74930" marR="41275" marT="2413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KSI </a:t>
                      </a:r>
                      <a:endParaRPr lang="zh-CN" altLang="en-US" sz="1600" b="1" kern="100">
                        <a:solidFill>
                          <a:schemeClr val="dk1"/>
                        </a:solidFill>
                        <a:effectLst/>
                        <a:latin typeface="+mn-lt"/>
                        <a:ea typeface="+mn-ea"/>
                        <a:cs typeface="+mn-cs"/>
                      </a:endParaRPr>
                    </a:p>
                  </a:txBody>
                  <a:tcPr marL="74930" marR="41275" marT="24130"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http://dblp.uni-trier.de/db/conf/seke/ </a:t>
                      </a:r>
                      <a:endParaRPr lang="zh-CN" altLang="en-US" sz="1600" b="1" kern="100" dirty="0">
                        <a:solidFill>
                          <a:schemeClr val="dk1"/>
                        </a:solidFill>
                        <a:effectLst/>
                        <a:latin typeface="+mn-lt"/>
                        <a:ea typeface="+mn-ea"/>
                        <a:cs typeface="+mn-cs"/>
                      </a:endParaRPr>
                    </a:p>
                  </a:txBody>
                  <a:tcPr marL="74930" marR="41275" marT="24130" marB="0" anchor="ctr"/>
                </a:tc>
                <a:extLst>
                  <a:ext uri="{0D108BD9-81ED-4DB2-BD59-A6C34878D82A}">
                    <a16:rowId xmlns:a16="http://schemas.microsoft.com/office/drawing/2014/main" val="4163998989"/>
                  </a:ext>
                </a:extLst>
              </a:tr>
            </a:tbl>
          </a:graphicData>
        </a:graphic>
      </p:graphicFrame>
      <p:graphicFrame>
        <p:nvGraphicFramePr>
          <p:cNvPr id="3" name="表格 2">
            <a:extLst>
              <a:ext uri="{FF2B5EF4-FFF2-40B4-BE49-F238E27FC236}">
                <a16:creationId xmlns:a16="http://schemas.microsoft.com/office/drawing/2014/main" id="{88E95B89-D38C-4C42-8C2E-05D542C75C92}"/>
              </a:ext>
            </a:extLst>
          </p:cNvPr>
          <p:cNvGraphicFramePr>
            <a:graphicFrameLocks noGrp="1"/>
          </p:cNvGraphicFramePr>
          <p:nvPr>
            <p:extLst>
              <p:ext uri="{D42A27DB-BD31-4B8C-83A1-F6EECF244321}">
                <p14:modId xmlns:p14="http://schemas.microsoft.com/office/powerpoint/2010/main" val="261515607"/>
              </p:ext>
            </p:extLst>
          </p:nvPr>
        </p:nvGraphicFramePr>
        <p:xfrm>
          <a:off x="549796" y="2387347"/>
          <a:ext cx="11449273" cy="4320608"/>
        </p:xfrm>
        <a:graphic>
          <a:graphicData uri="http://schemas.openxmlformats.org/drawingml/2006/table">
            <a:tbl>
              <a:tblPr firstRow="1" firstCol="1" bandRow="1">
                <a:tableStyleId>{F5AB1C69-6EDB-4FF4-983F-18BD219EF322}</a:tableStyleId>
              </a:tblPr>
              <a:tblGrid>
                <a:gridCol w="686884">
                  <a:extLst>
                    <a:ext uri="{9D8B030D-6E8A-4147-A177-3AD203B41FA5}">
                      <a16:colId xmlns:a16="http://schemas.microsoft.com/office/drawing/2014/main" val="463469298"/>
                    </a:ext>
                  </a:extLst>
                </a:gridCol>
                <a:gridCol w="1308660">
                  <a:extLst>
                    <a:ext uri="{9D8B030D-6E8A-4147-A177-3AD203B41FA5}">
                      <a16:colId xmlns:a16="http://schemas.microsoft.com/office/drawing/2014/main" val="2113974776"/>
                    </a:ext>
                  </a:extLst>
                </a:gridCol>
                <a:gridCol w="4487037">
                  <a:extLst>
                    <a:ext uri="{9D8B030D-6E8A-4147-A177-3AD203B41FA5}">
                      <a16:colId xmlns:a16="http://schemas.microsoft.com/office/drawing/2014/main" val="2120916616"/>
                    </a:ext>
                  </a:extLst>
                </a:gridCol>
                <a:gridCol w="1240458">
                  <a:extLst>
                    <a:ext uri="{9D8B030D-6E8A-4147-A177-3AD203B41FA5}">
                      <a16:colId xmlns:a16="http://schemas.microsoft.com/office/drawing/2014/main" val="3998949356"/>
                    </a:ext>
                  </a:extLst>
                </a:gridCol>
                <a:gridCol w="3726234">
                  <a:extLst>
                    <a:ext uri="{9D8B030D-6E8A-4147-A177-3AD203B41FA5}">
                      <a16:colId xmlns:a16="http://schemas.microsoft.com/office/drawing/2014/main" val="2664272339"/>
                    </a:ext>
                  </a:extLst>
                </a:gridCol>
              </a:tblGrid>
              <a:tr h="409545">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12 </a:t>
                      </a:r>
                      <a:endParaRPr lang="zh-CN" altLang="en-US" sz="1600" b="1" kern="100" dirty="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ICSR </a:t>
                      </a:r>
                      <a:endParaRPr lang="zh-CN" altLang="en-US" sz="1600" b="1" kern="100" dirty="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International Conference on Software Reuse </a:t>
                      </a:r>
                      <a:endParaRPr lang="zh-CN" altLang="en-US" sz="1600" b="1" kern="100" dirty="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http://dblp.uni-trier.de/db/conf/icsr/ </a:t>
                      </a:r>
                      <a:endParaRPr lang="zh-CN" altLang="en-US" sz="1600" b="1" kern="100">
                        <a:solidFill>
                          <a:schemeClr val="dk1"/>
                        </a:solidFill>
                        <a:effectLst/>
                        <a:latin typeface="+mn-lt"/>
                        <a:ea typeface="+mn-ea"/>
                        <a:cs typeface="+mn-cs"/>
                      </a:endParaRPr>
                    </a:p>
                  </a:txBody>
                  <a:tcPr marR="59690" marT="33020" marB="0"/>
                </a:tc>
                <a:extLst>
                  <a:ext uri="{0D108BD9-81ED-4DB2-BD59-A6C34878D82A}">
                    <a16:rowId xmlns:a16="http://schemas.microsoft.com/office/drawing/2014/main" val="2263164333"/>
                  </a:ext>
                </a:extLst>
              </a:tr>
              <a:tr h="409545">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13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ICWE </a:t>
                      </a:r>
                      <a:endParaRPr lang="zh-CN" altLang="en-US" sz="1600" b="1" kern="100" dirty="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International Conference on Web Engineering </a:t>
                      </a:r>
                      <a:endParaRPr lang="zh-CN" altLang="en-US" sz="1600" b="1" kern="100" dirty="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http://dblp.uni-trier.de/db/conf/icwe/ </a:t>
                      </a:r>
                      <a:endParaRPr lang="zh-CN" altLang="en-US" sz="1600" b="1" kern="100">
                        <a:solidFill>
                          <a:schemeClr val="dk1"/>
                        </a:solidFill>
                        <a:effectLst/>
                        <a:latin typeface="+mn-lt"/>
                        <a:ea typeface="+mn-ea"/>
                        <a:cs typeface="+mn-cs"/>
                      </a:endParaRPr>
                    </a:p>
                  </a:txBody>
                  <a:tcPr marR="59690" marT="33020" marB="0"/>
                </a:tc>
                <a:extLst>
                  <a:ext uri="{0D108BD9-81ED-4DB2-BD59-A6C34878D82A}">
                    <a16:rowId xmlns:a16="http://schemas.microsoft.com/office/drawing/2014/main" val="3063769254"/>
                  </a:ext>
                </a:extLst>
              </a:tr>
              <a:tr h="409545">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14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SPIN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International SPIN Workshop on Model Checking of Software </a:t>
                      </a:r>
                      <a:endParaRPr lang="zh-CN" altLang="en-US" sz="1600" b="1" kern="100" dirty="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http://dblp.uni-trier.de/db/conf/spin/index.html </a:t>
                      </a:r>
                      <a:endParaRPr lang="zh-CN" altLang="en-US" sz="1600" b="1" kern="100">
                        <a:solidFill>
                          <a:schemeClr val="dk1"/>
                        </a:solidFill>
                        <a:effectLst/>
                        <a:latin typeface="+mn-lt"/>
                        <a:ea typeface="+mn-ea"/>
                        <a:cs typeface="+mn-cs"/>
                      </a:endParaRPr>
                    </a:p>
                  </a:txBody>
                  <a:tcPr marR="59690" marT="33020" marB="0"/>
                </a:tc>
                <a:extLst>
                  <a:ext uri="{0D108BD9-81ED-4DB2-BD59-A6C34878D82A}">
                    <a16:rowId xmlns:a16="http://schemas.microsoft.com/office/drawing/2014/main" val="2659217830"/>
                  </a:ext>
                </a:extLst>
              </a:tr>
              <a:tr h="409545">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15 </a:t>
                      </a:r>
                      <a:endParaRPr lang="zh-CN" altLang="en-US" sz="1600" b="1" kern="100">
                        <a:solidFill>
                          <a:schemeClr val="dk1"/>
                        </a:solidFill>
                        <a:effectLst/>
                        <a:latin typeface="+mn-lt"/>
                        <a:ea typeface="+mn-ea"/>
                        <a:cs typeface="+mn-cs"/>
                      </a:endParaRPr>
                    </a:p>
                  </a:txBody>
                  <a:tcPr marR="59690" marT="3302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LOPSTR </a:t>
                      </a:r>
                      <a:endParaRPr lang="zh-CN" altLang="en-US" sz="1600" b="1" kern="100">
                        <a:solidFill>
                          <a:schemeClr val="dk1"/>
                        </a:solidFill>
                        <a:effectLst/>
                        <a:latin typeface="+mn-lt"/>
                        <a:ea typeface="+mn-ea"/>
                        <a:cs typeface="+mn-cs"/>
                      </a:endParaRPr>
                    </a:p>
                  </a:txBody>
                  <a:tcPr marR="59690" marT="33020"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International Symposium on Logic-based Program Synthesis and Transformation </a:t>
                      </a:r>
                      <a:endParaRPr lang="zh-CN" altLang="en-US" sz="1600" b="1" kern="100" dirty="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R="59690" marT="3302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http://dblp.uni-trier.de/db/conf/lopstr/ </a:t>
                      </a:r>
                      <a:endParaRPr lang="zh-CN" altLang="en-US" sz="1600" b="1" kern="100">
                        <a:solidFill>
                          <a:schemeClr val="dk1"/>
                        </a:solidFill>
                        <a:effectLst/>
                        <a:latin typeface="+mn-lt"/>
                        <a:ea typeface="+mn-ea"/>
                        <a:cs typeface="+mn-cs"/>
                      </a:endParaRPr>
                    </a:p>
                  </a:txBody>
                  <a:tcPr marR="59690" marT="33020" marB="0" anchor="ctr"/>
                </a:tc>
                <a:extLst>
                  <a:ext uri="{0D108BD9-81ED-4DB2-BD59-A6C34878D82A}">
                    <a16:rowId xmlns:a16="http://schemas.microsoft.com/office/drawing/2014/main" val="4280226199"/>
                  </a:ext>
                </a:extLst>
              </a:tr>
              <a:tr h="606067">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16 </a:t>
                      </a:r>
                      <a:endParaRPr lang="zh-CN" altLang="en-US" sz="1600" b="1" kern="100">
                        <a:solidFill>
                          <a:schemeClr val="dk1"/>
                        </a:solidFill>
                        <a:effectLst/>
                        <a:latin typeface="+mn-lt"/>
                        <a:ea typeface="+mn-ea"/>
                        <a:cs typeface="+mn-cs"/>
                      </a:endParaRPr>
                    </a:p>
                  </a:txBody>
                  <a:tcPr marR="59690" marT="3302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TASE </a:t>
                      </a:r>
                      <a:endParaRPr lang="zh-CN" altLang="en-US" sz="1600" b="1" kern="100">
                        <a:solidFill>
                          <a:schemeClr val="dk1"/>
                        </a:solidFill>
                        <a:effectLst/>
                        <a:latin typeface="+mn-lt"/>
                        <a:ea typeface="+mn-ea"/>
                        <a:cs typeface="+mn-cs"/>
                      </a:endParaRPr>
                    </a:p>
                  </a:txBody>
                  <a:tcPr marR="59690" marT="33020"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International Symposium on Theoretical Aspects of Software </a:t>
                      </a:r>
                      <a:endParaRPr lang="zh-CN" altLang="en-US" sz="1600" b="1" kern="100" dirty="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Engineering </a:t>
                      </a:r>
                      <a:endParaRPr lang="zh-CN" altLang="en-US" sz="1600" b="1" kern="100" dirty="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IEEE </a:t>
                      </a:r>
                      <a:endParaRPr lang="zh-CN" altLang="en-US" sz="1600" b="1" kern="100">
                        <a:solidFill>
                          <a:schemeClr val="dk1"/>
                        </a:solidFill>
                        <a:effectLst/>
                        <a:latin typeface="+mn-lt"/>
                        <a:ea typeface="+mn-ea"/>
                        <a:cs typeface="+mn-cs"/>
                      </a:endParaRPr>
                    </a:p>
                  </a:txBody>
                  <a:tcPr marR="59690" marT="3302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http://dblp.uni-trier.de/db/conf/tase/ </a:t>
                      </a:r>
                      <a:endParaRPr lang="zh-CN" altLang="en-US" sz="1600" b="1" kern="100">
                        <a:solidFill>
                          <a:schemeClr val="dk1"/>
                        </a:solidFill>
                        <a:effectLst/>
                        <a:latin typeface="+mn-lt"/>
                        <a:ea typeface="+mn-ea"/>
                        <a:cs typeface="+mn-cs"/>
                      </a:endParaRPr>
                    </a:p>
                  </a:txBody>
                  <a:tcPr marR="59690" marT="33020" marB="0" anchor="ctr"/>
                </a:tc>
                <a:extLst>
                  <a:ext uri="{0D108BD9-81ED-4DB2-BD59-A6C34878D82A}">
                    <a16:rowId xmlns:a16="http://schemas.microsoft.com/office/drawing/2014/main" val="2823890641"/>
                  </a:ext>
                </a:extLst>
              </a:tr>
              <a:tr h="606067">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17 </a:t>
                      </a:r>
                      <a:endParaRPr lang="zh-CN" altLang="en-US" sz="1600" b="1" kern="100">
                        <a:solidFill>
                          <a:schemeClr val="dk1"/>
                        </a:solidFill>
                        <a:effectLst/>
                        <a:latin typeface="+mn-lt"/>
                        <a:ea typeface="+mn-ea"/>
                        <a:cs typeface="+mn-cs"/>
                      </a:endParaRPr>
                    </a:p>
                  </a:txBody>
                  <a:tcPr marR="59690" marT="3302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ICST </a:t>
                      </a:r>
                      <a:endParaRPr lang="zh-CN" altLang="en-US" sz="1600" b="1" kern="100">
                        <a:solidFill>
                          <a:schemeClr val="dk1"/>
                        </a:solidFill>
                        <a:effectLst/>
                        <a:latin typeface="+mn-lt"/>
                        <a:ea typeface="+mn-ea"/>
                        <a:cs typeface="+mn-cs"/>
                      </a:endParaRPr>
                    </a:p>
                  </a:txBody>
                  <a:tcPr marR="59690" marT="3302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The IEEE International Conference on Software Testing, </a:t>
                      </a:r>
                      <a:endParaRPr lang="zh-CN" altLang="en-US" sz="1600" b="1" kern="10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Verification and Validation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IEEE </a:t>
                      </a:r>
                      <a:endParaRPr lang="zh-CN" altLang="en-US" sz="1600" b="1" kern="100">
                        <a:solidFill>
                          <a:schemeClr val="dk1"/>
                        </a:solidFill>
                        <a:effectLst/>
                        <a:latin typeface="+mn-lt"/>
                        <a:ea typeface="+mn-ea"/>
                        <a:cs typeface="+mn-cs"/>
                      </a:endParaRPr>
                    </a:p>
                  </a:txBody>
                  <a:tcPr marR="59690" marT="3302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http://dblp.uni-trier.de/db/conf/icst/ </a:t>
                      </a:r>
                      <a:endParaRPr lang="zh-CN" altLang="en-US" sz="1600" b="1" kern="100">
                        <a:solidFill>
                          <a:schemeClr val="dk1"/>
                        </a:solidFill>
                        <a:effectLst/>
                        <a:latin typeface="+mn-lt"/>
                        <a:ea typeface="+mn-ea"/>
                        <a:cs typeface="+mn-cs"/>
                      </a:endParaRPr>
                    </a:p>
                  </a:txBody>
                  <a:tcPr marR="59690" marT="33020" marB="0" anchor="ctr"/>
                </a:tc>
                <a:extLst>
                  <a:ext uri="{0D108BD9-81ED-4DB2-BD59-A6C34878D82A}">
                    <a16:rowId xmlns:a16="http://schemas.microsoft.com/office/drawing/2014/main" val="1926291587"/>
                  </a:ext>
                </a:extLst>
              </a:tr>
              <a:tr h="606067">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18 </a:t>
                      </a:r>
                      <a:endParaRPr lang="zh-CN" altLang="en-US" sz="1600" b="1" kern="100">
                        <a:solidFill>
                          <a:schemeClr val="dk1"/>
                        </a:solidFill>
                        <a:effectLst/>
                        <a:latin typeface="+mn-lt"/>
                        <a:ea typeface="+mn-ea"/>
                        <a:cs typeface="+mn-cs"/>
                      </a:endParaRPr>
                    </a:p>
                  </a:txBody>
                  <a:tcPr marR="59690" marT="33020"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ATVA </a:t>
                      </a:r>
                      <a:endParaRPr lang="zh-CN" altLang="en-US" sz="1600" b="1" kern="100" dirty="0">
                        <a:solidFill>
                          <a:schemeClr val="dk1"/>
                        </a:solidFill>
                        <a:effectLst/>
                        <a:latin typeface="+mn-lt"/>
                        <a:ea typeface="+mn-ea"/>
                        <a:cs typeface="+mn-cs"/>
                      </a:endParaRPr>
                    </a:p>
                  </a:txBody>
                  <a:tcPr marR="59690" marT="3302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International Symposium on Automated Technology for </a:t>
                      </a:r>
                      <a:endParaRPr lang="zh-CN" altLang="en-US" sz="1600" b="1" kern="10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Verification and Analysis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R="59690" marT="33020"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http://dblp.uni-trier.de/db/conf/atva/ </a:t>
                      </a:r>
                      <a:endParaRPr lang="zh-CN" altLang="en-US" sz="1600" b="1" kern="100" dirty="0">
                        <a:solidFill>
                          <a:schemeClr val="dk1"/>
                        </a:solidFill>
                        <a:effectLst/>
                        <a:latin typeface="+mn-lt"/>
                        <a:ea typeface="+mn-ea"/>
                        <a:cs typeface="+mn-cs"/>
                      </a:endParaRPr>
                    </a:p>
                  </a:txBody>
                  <a:tcPr marR="59690" marT="33020" marB="0" anchor="ctr"/>
                </a:tc>
                <a:extLst>
                  <a:ext uri="{0D108BD9-81ED-4DB2-BD59-A6C34878D82A}">
                    <a16:rowId xmlns:a16="http://schemas.microsoft.com/office/drawing/2014/main" val="3996264536"/>
                  </a:ext>
                </a:extLst>
              </a:tr>
            </a:tbl>
          </a:graphicData>
        </a:graphic>
      </p:graphicFrame>
      <p:sp>
        <p:nvSpPr>
          <p:cNvPr id="4" name="Rectangle 1">
            <a:extLst>
              <a:ext uri="{FF2B5EF4-FFF2-40B4-BE49-F238E27FC236}">
                <a16:creationId xmlns:a16="http://schemas.microsoft.com/office/drawing/2014/main" id="{1F16D568-FE12-490D-BD4B-713FB995EF3E}"/>
              </a:ext>
            </a:extLst>
          </p:cNvPr>
          <p:cNvSpPr>
            <a:spLocks noChangeArrowheads="1"/>
          </p:cNvSpPr>
          <p:nvPr/>
        </p:nvSpPr>
        <p:spPr bwMode="auto">
          <a:xfrm>
            <a:off x="1822450" y="2643188"/>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5314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366450" y="35696"/>
            <a:ext cx="2483766" cy="623664"/>
          </a:xfrm>
        </p:spPr>
        <p:txBody>
          <a:bodyPr rtlCol="0"/>
          <a:lstStyle/>
          <a:p>
            <a:r>
              <a:rPr lang="zh-CN" altLang="zh-CN" dirty="0"/>
              <a:t>计算机网络</a:t>
            </a:r>
            <a:endParaRPr lang="zh-cn" dirty="0"/>
          </a:p>
        </p:txBody>
      </p:sp>
      <p:graphicFrame>
        <p:nvGraphicFramePr>
          <p:cNvPr id="5" name="表格 4">
            <a:extLst>
              <a:ext uri="{FF2B5EF4-FFF2-40B4-BE49-F238E27FC236}">
                <a16:creationId xmlns:a16="http://schemas.microsoft.com/office/drawing/2014/main" id="{D4FF5D78-7CEE-4507-9008-AD51FB66EA31}"/>
              </a:ext>
            </a:extLst>
          </p:cNvPr>
          <p:cNvGraphicFramePr>
            <a:graphicFrameLocks noGrp="1"/>
          </p:cNvGraphicFramePr>
          <p:nvPr>
            <p:extLst>
              <p:ext uri="{D42A27DB-BD31-4B8C-83A1-F6EECF244321}">
                <p14:modId xmlns:p14="http://schemas.microsoft.com/office/powerpoint/2010/main" val="3321938873"/>
              </p:ext>
            </p:extLst>
          </p:nvPr>
        </p:nvGraphicFramePr>
        <p:xfrm>
          <a:off x="389960" y="836712"/>
          <a:ext cx="11408903" cy="5843769"/>
        </p:xfrm>
        <a:graphic>
          <a:graphicData uri="http://schemas.openxmlformats.org/drawingml/2006/table">
            <a:tbl>
              <a:tblPr firstRow="1" firstCol="1" bandRow="1">
                <a:tableStyleId>{F5AB1C69-6EDB-4FF4-983F-18BD219EF322}</a:tableStyleId>
              </a:tblPr>
              <a:tblGrid>
                <a:gridCol w="660312">
                  <a:extLst>
                    <a:ext uri="{9D8B030D-6E8A-4147-A177-3AD203B41FA5}">
                      <a16:colId xmlns:a16="http://schemas.microsoft.com/office/drawing/2014/main" val="1971518228"/>
                    </a:ext>
                  </a:extLst>
                </a:gridCol>
                <a:gridCol w="1048924">
                  <a:extLst>
                    <a:ext uri="{9D8B030D-6E8A-4147-A177-3AD203B41FA5}">
                      <a16:colId xmlns:a16="http://schemas.microsoft.com/office/drawing/2014/main" val="574401921"/>
                    </a:ext>
                  </a:extLst>
                </a:gridCol>
                <a:gridCol w="5136764">
                  <a:extLst>
                    <a:ext uri="{9D8B030D-6E8A-4147-A177-3AD203B41FA5}">
                      <a16:colId xmlns:a16="http://schemas.microsoft.com/office/drawing/2014/main" val="1814813386"/>
                    </a:ext>
                  </a:extLst>
                </a:gridCol>
                <a:gridCol w="934481">
                  <a:extLst>
                    <a:ext uri="{9D8B030D-6E8A-4147-A177-3AD203B41FA5}">
                      <a16:colId xmlns:a16="http://schemas.microsoft.com/office/drawing/2014/main" val="1047596920"/>
                    </a:ext>
                  </a:extLst>
                </a:gridCol>
                <a:gridCol w="3628422">
                  <a:extLst>
                    <a:ext uri="{9D8B030D-6E8A-4147-A177-3AD203B41FA5}">
                      <a16:colId xmlns:a16="http://schemas.microsoft.com/office/drawing/2014/main" val="3898377405"/>
                    </a:ext>
                  </a:extLst>
                </a:gridCol>
              </a:tblGrid>
              <a:tr h="714193">
                <a:tc>
                  <a:txBody>
                    <a:bodyPr/>
                    <a:lstStyle/>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10 </a:t>
                      </a:r>
                      <a:endParaRPr lang="zh-CN" altLang="en-US" sz="1600" kern="100" dirty="0">
                        <a:solidFill>
                          <a:schemeClr val="dk1"/>
                        </a:solidFill>
                        <a:effectLst/>
                        <a:latin typeface="+mn-lt"/>
                        <a:ea typeface="+mn-ea"/>
                        <a:cs typeface="+mn-cs"/>
                      </a:endParaRPr>
                    </a:p>
                  </a:txBody>
                  <a:tcPr marL="50020" marR="30340" marT="2460" marB="0" anchor="ctr"/>
                </a:tc>
                <a:tc>
                  <a:txBody>
                    <a:bodyPr/>
                    <a:lstStyle/>
                    <a:p>
                      <a:pPr marL="0" marR="32385" algn="ctr" defTabSz="914400" rtl="0" eaLnBrk="1" latinLnBrk="0" hangingPunct="1">
                        <a:lnSpc>
                          <a:spcPct val="107000"/>
                        </a:lnSpc>
                        <a:spcAft>
                          <a:spcPts val="0"/>
                        </a:spcAft>
                      </a:pPr>
                      <a:r>
                        <a:rPr lang="en-US" sz="1600" kern="100" dirty="0" err="1">
                          <a:solidFill>
                            <a:schemeClr val="dk1"/>
                          </a:solidFill>
                          <a:effectLst/>
                          <a:latin typeface="+mn-lt"/>
                          <a:ea typeface="+mn-ea"/>
                          <a:cs typeface="+mn-cs"/>
                        </a:rPr>
                        <a:t>WoWMoM</a:t>
                      </a:r>
                      <a:r>
                        <a:rPr lang="en-US" sz="1600" kern="100" dirty="0">
                          <a:solidFill>
                            <a:schemeClr val="dk1"/>
                          </a:solidFill>
                          <a:effectLst/>
                          <a:latin typeface="+mn-lt"/>
                          <a:ea typeface="+mn-ea"/>
                          <a:cs typeface="+mn-cs"/>
                        </a:rPr>
                        <a:t> </a:t>
                      </a:r>
                      <a:endParaRPr lang="zh-CN" altLang="en-US" sz="1600" kern="100" dirty="0">
                        <a:solidFill>
                          <a:schemeClr val="dk1"/>
                        </a:solidFill>
                        <a:effectLst/>
                        <a:latin typeface="+mn-lt"/>
                        <a:ea typeface="+mn-ea"/>
                        <a:cs typeface="+mn-cs"/>
                      </a:endParaRPr>
                    </a:p>
                  </a:txBody>
                  <a:tcPr marL="50020" marR="30340" marT="2460" marB="0" anchor="ctr"/>
                </a:tc>
                <a:tc>
                  <a:txBody>
                    <a:bodyPr/>
                    <a:lstStyle/>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IEEE International Symposium on a World of Wireless Mobile and </a:t>
                      </a:r>
                      <a:endParaRPr lang="zh-CN" altLang="en-US" sz="1600" kern="100" dirty="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Multimedia Networks </a:t>
                      </a:r>
                      <a:endParaRPr lang="zh-CN" altLang="en-US" sz="1600" kern="100" dirty="0">
                        <a:solidFill>
                          <a:schemeClr val="dk1"/>
                        </a:solidFill>
                        <a:effectLst/>
                        <a:latin typeface="+mn-lt"/>
                        <a:ea typeface="+mn-ea"/>
                        <a:cs typeface="+mn-cs"/>
                      </a:endParaRPr>
                    </a:p>
                  </a:txBody>
                  <a:tcPr marL="50020" marR="30340" marT="2460" marB="0"/>
                </a:tc>
                <a:tc>
                  <a:txBody>
                    <a:bodyPr/>
                    <a:lstStyle/>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IEEE </a:t>
                      </a:r>
                      <a:endParaRPr lang="zh-CN" altLang="en-US" sz="1600" kern="100">
                        <a:solidFill>
                          <a:schemeClr val="dk1"/>
                        </a:solidFill>
                        <a:effectLst/>
                        <a:latin typeface="+mn-lt"/>
                        <a:ea typeface="+mn-ea"/>
                        <a:cs typeface="+mn-cs"/>
                      </a:endParaRPr>
                    </a:p>
                  </a:txBody>
                  <a:tcPr marL="50020" marR="30340" marT="2460" marB="0" anchor="ctr"/>
                </a:tc>
                <a:tc>
                  <a:txBody>
                    <a:bodyPr/>
                    <a:lstStyle/>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http://dblp.uni-trier.de/db/conf/wowmom/ </a:t>
                      </a:r>
                      <a:endParaRPr lang="zh-CN" altLang="en-US" sz="1600" kern="100">
                        <a:solidFill>
                          <a:schemeClr val="dk1"/>
                        </a:solidFill>
                        <a:effectLst/>
                        <a:latin typeface="+mn-lt"/>
                        <a:ea typeface="+mn-ea"/>
                        <a:cs typeface="+mn-cs"/>
                      </a:endParaRPr>
                    </a:p>
                  </a:txBody>
                  <a:tcPr marL="50020" marR="30340" marT="2460" marB="0" anchor="ctr"/>
                </a:tc>
                <a:extLst>
                  <a:ext uri="{0D108BD9-81ED-4DB2-BD59-A6C34878D82A}">
                    <a16:rowId xmlns:a16="http://schemas.microsoft.com/office/drawing/2014/main" val="1551218153"/>
                  </a:ext>
                </a:extLst>
              </a:tr>
              <a:tr h="433636">
                <a:tc>
                  <a:txBody>
                    <a:bodyPr/>
                    <a:lstStyle/>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11 </a:t>
                      </a:r>
                      <a:endParaRPr lang="zh-CN" altLang="en-US" sz="1600" kern="100">
                        <a:solidFill>
                          <a:schemeClr val="dk1"/>
                        </a:solidFill>
                        <a:effectLst/>
                        <a:latin typeface="+mn-lt"/>
                        <a:ea typeface="+mn-ea"/>
                        <a:cs typeface="+mn-cs"/>
                      </a:endParaRPr>
                    </a:p>
                  </a:txBody>
                  <a:tcPr marL="50020" marR="30340" marT="2460" marB="0"/>
                </a:tc>
                <a:tc>
                  <a:txBody>
                    <a:bodyPr/>
                    <a:lstStyle/>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ISCC </a:t>
                      </a:r>
                      <a:endParaRPr lang="zh-CN" altLang="en-US" sz="1600" kern="100" dirty="0">
                        <a:solidFill>
                          <a:schemeClr val="dk1"/>
                        </a:solidFill>
                        <a:effectLst/>
                        <a:latin typeface="+mn-lt"/>
                        <a:ea typeface="+mn-ea"/>
                        <a:cs typeface="+mn-cs"/>
                      </a:endParaRPr>
                    </a:p>
                  </a:txBody>
                  <a:tcPr marL="50020" marR="30340" marT="2460" marB="0"/>
                </a:tc>
                <a:tc>
                  <a:txBody>
                    <a:bodyPr/>
                    <a:lstStyle/>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IEEE Symposium on Computers and Communications </a:t>
                      </a:r>
                      <a:endParaRPr lang="zh-CN" altLang="en-US" sz="1600" kern="100" dirty="0">
                        <a:solidFill>
                          <a:schemeClr val="dk1"/>
                        </a:solidFill>
                        <a:effectLst/>
                        <a:latin typeface="+mn-lt"/>
                        <a:ea typeface="+mn-ea"/>
                        <a:cs typeface="+mn-cs"/>
                      </a:endParaRPr>
                    </a:p>
                  </a:txBody>
                  <a:tcPr marL="50020" marR="30340" marT="2460" marB="0"/>
                </a:tc>
                <a:tc>
                  <a:txBody>
                    <a:bodyPr/>
                    <a:lstStyle/>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IEEE </a:t>
                      </a:r>
                      <a:endParaRPr lang="zh-CN" altLang="en-US" sz="1600" kern="100">
                        <a:solidFill>
                          <a:schemeClr val="dk1"/>
                        </a:solidFill>
                        <a:effectLst/>
                        <a:latin typeface="+mn-lt"/>
                        <a:ea typeface="+mn-ea"/>
                        <a:cs typeface="+mn-cs"/>
                      </a:endParaRPr>
                    </a:p>
                  </a:txBody>
                  <a:tcPr marL="50020" marR="30340" marT="2460" marB="0"/>
                </a:tc>
                <a:tc>
                  <a:txBody>
                    <a:bodyPr/>
                    <a:lstStyle/>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http://dblp.uni-trier.de/db/conf/iscc/ </a:t>
                      </a:r>
                      <a:endParaRPr lang="zh-CN" altLang="en-US" sz="1600" kern="100">
                        <a:solidFill>
                          <a:schemeClr val="dk1"/>
                        </a:solidFill>
                        <a:effectLst/>
                        <a:latin typeface="+mn-lt"/>
                        <a:ea typeface="+mn-ea"/>
                        <a:cs typeface="+mn-cs"/>
                      </a:endParaRPr>
                    </a:p>
                  </a:txBody>
                  <a:tcPr marL="50020" marR="30340" marT="2460" marB="0"/>
                </a:tc>
                <a:extLst>
                  <a:ext uri="{0D108BD9-81ED-4DB2-BD59-A6C34878D82A}">
                    <a16:rowId xmlns:a16="http://schemas.microsoft.com/office/drawing/2014/main" val="1043310865"/>
                  </a:ext>
                </a:extLst>
              </a:tr>
              <a:tr h="473468">
                <a:tc>
                  <a:txBody>
                    <a:bodyPr/>
                    <a:lstStyle/>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12 </a:t>
                      </a:r>
                      <a:endParaRPr lang="zh-CN" altLang="en-US" sz="1600" kern="100">
                        <a:solidFill>
                          <a:schemeClr val="dk1"/>
                        </a:solidFill>
                        <a:effectLst/>
                        <a:latin typeface="+mn-lt"/>
                        <a:ea typeface="+mn-ea"/>
                        <a:cs typeface="+mn-cs"/>
                      </a:endParaRPr>
                    </a:p>
                  </a:txBody>
                  <a:tcPr marL="50020" marR="30340" marT="2460" marB="0"/>
                </a:tc>
                <a:tc>
                  <a:txBody>
                    <a:bodyPr/>
                    <a:lstStyle/>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WCNC </a:t>
                      </a:r>
                      <a:endParaRPr lang="zh-CN" altLang="en-US" sz="1600" kern="100" dirty="0">
                        <a:solidFill>
                          <a:schemeClr val="dk1"/>
                        </a:solidFill>
                        <a:effectLst/>
                        <a:latin typeface="+mn-lt"/>
                        <a:ea typeface="+mn-ea"/>
                        <a:cs typeface="+mn-cs"/>
                      </a:endParaRPr>
                    </a:p>
                  </a:txBody>
                  <a:tcPr marL="50020" marR="30340" marT="2460" marB="0"/>
                </a:tc>
                <a:tc>
                  <a:txBody>
                    <a:bodyPr/>
                    <a:lstStyle/>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IEEE Wireless Communications &amp; Networking Conference </a:t>
                      </a:r>
                      <a:endParaRPr lang="zh-CN" altLang="en-US" sz="1600" kern="100" dirty="0">
                        <a:solidFill>
                          <a:schemeClr val="dk1"/>
                        </a:solidFill>
                        <a:effectLst/>
                        <a:latin typeface="+mn-lt"/>
                        <a:ea typeface="+mn-ea"/>
                        <a:cs typeface="+mn-cs"/>
                      </a:endParaRPr>
                    </a:p>
                  </a:txBody>
                  <a:tcPr marL="50020" marR="30340" marT="2460" marB="0"/>
                </a:tc>
                <a:tc>
                  <a:txBody>
                    <a:bodyPr/>
                    <a:lstStyle/>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IEEE </a:t>
                      </a:r>
                      <a:endParaRPr lang="zh-CN" altLang="en-US" sz="1600" kern="100">
                        <a:solidFill>
                          <a:schemeClr val="dk1"/>
                        </a:solidFill>
                        <a:effectLst/>
                        <a:latin typeface="+mn-lt"/>
                        <a:ea typeface="+mn-ea"/>
                        <a:cs typeface="+mn-cs"/>
                      </a:endParaRPr>
                    </a:p>
                  </a:txBody>
                  <a:tcPr marL="50020" marR="30340" marT="2460" marB="0"/>
                </a:tc>
                <a:tc>
                  <a:txBody>
                    <a:bodyPr/>
                    <a:lstStyle/>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http://dblp.uni-trier.de/db/conf/wcnc/ </a:t>
                      </a:r>
                      <a:endParaRPr lang="zh-CN" altLang="en-US" sz="1600" kern="100">
                        <a:solidFill>
                          <a:schemeClr val="dk1"/>
                        </a:solidFill>
                        <a:effectLst/>
                        <a:latin typeface="+mn-lt"/>
                        <a:ea typeface="+mn-ea"/>
                        <a:cs typeface="+mn-cs"/>
                      </a:endParaRPr>
                    </a:p>
                  </a:txBody>
                  <a:tcPr marL="50020" marR="30340" marT="2460" marB="0"/>
                </a:tc>
                <a:extLst>
                  <a:ext uri="{0D108BD9-81ED-4DB2-BD59-A6C34878D82A}">
                    <a16:rowId xmlns:a16="http://schemas.microsoft.com/office/drawing/2014/main" val="1421305932"/>
                  </a:ext>
                </a:extLst>
              </a:tr>
              <a:tr h="714193">
                <a:tc>
                  <a:txBody>
                    <a:bodyPr/>
                    <a:lstStyle/>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13 </a:t>
                      </a:r>
                      <a:endParaRPr lang="zh-CN" altLang="en-US" sz="1600" kern="100">
                        <a:solidFill>
                          <a:schemeClr val="dk1"/>
                        </a:solidFill>
                        <a:effectLst/>
                        <a:latin typeface="+mn-lt"/>
                        <a:ea typeface="+mn-ea"/>
                        <a:cs typeface="+mn-cs"/>
                      </a:endParaRPr>
                    </a:p>
                  </a:txBody>
                  <a:tcPr marL="50020" marR="30340" marT="2460" marB="0" anchor="ctr"/>
                </a:tc>
                <a:tc>
                  <a:txBody>
                    <a:bodyPr/>
                    <a:lstStyle/>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Networking </a:t>
                      </a:r>
                      <a:endParaRPr lang="zh-CN" altLang="en-US" sz="1600" kern="100" dirty="0">
                        <a:solidFill>
                          <a:schemeClr val="dk1"/>
                        </a:solidFill>
                        <a:effectLst/>
                        <a:latin typeface="+mn-lt"/>
                        <a:ea typeface="+mn-ea"/>
                        <a:cs typeface="+mn-cs"/>
                      </a:endParaRPr>
                    </a:p>
                  </a:txBody>
                  <a:tcPr marL="50020" marR="30340" marT="2460" marB="0" anchor="ctr"/>
                </a:tc>
                <a:tc>
                  <a:txBody>
                    <a:bodyPr/>
                    <a:lstStyle/>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IFIP International Conferences on Networking </a:t>
                      </a:r>
                      <a:endParaRPr lang="zh-CN" altLang="en-US" sz="1600" kern="100" dirty="0">
                        <a:solidFill>
                          <a:schemeClr val="dk1"/>
                        </a:solidFill>
                        <a:effectLst/>
                        <a:latin typeface="+mn-lt"/>
                        <a:ea typeface="+mn-ea"/>
                        <a:cs typeface="+mn-cs"/>
                      </a:endParaRPr>
                    </a:p>
                  </a:txBody>
                  <a:tcPr marL="50020" marR="30340" marT="2460" marB="0" anchor="ctr"/>
                </a:tc>
                <a:tc>
                  <a:txBody>
                    <a:bodyPr/>
                    <a:lstStyle/>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IFIP </a:t>
                      </a:r>
                      <a:endParaRPr lang="zh-CN" altLang="en-US" sz="1600" kern="100" dirty="0">
                        <a:solidFill>
                          <a:schemeClr val="dk1"/>
                        </a:solidFill>
                        <a:effectLst/>
                        <a:latin typeface="+mn-lt"/>
                        <a:ea typeface="+mn-ea"/>
                        <a:cs typeface="+mn-cs"/>
                      </a:endParaRPr>
                    </a:p>
                  </a:txBody>
                  <a:tcPr marL="50020" marR="30340" marT="2460" marB="0" anchor="ctr"/>
                </a:tc>
                <a:tc>
                  <a:txBody>
                    <a:bodyPr/>
                    <a:lstStyle/>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http://dblp.uni-trier.de/db/conf/networking/index. html </a:t>
                      </a:r>
                      <a:endParaRPr lang="zh-CN" altLang="en-US" sz="1600" kern="100">
                        <a:solidFill>
                          <a:schemeClr val="dk1"/>
                        </a:solidFill>
                        <a:effectLst/>
                        <a:latin typeface="+mn-lt"/>
                        <a:ea typeface="+mn-ea"/>
                        <a:cs typeface="+mn-cs"/>
                      </a:endParaRPr>
                    </a:p>
                  </a:txBody>
                  <a:tcPr marL="50020" marR="30340" marT="2460" marB="0"/>
                </a:tc>
                <a:extLst>
                  <a:ext uri="{0D108BD9-81ED-4DB2-BD59-A6C34878D82A}">
                    <a16:rowId xmlns:a16="http://schemas.microsoft.com/office/drawing/2014/main" val="2116713733"/>
                  </a:ext>
                </a:extLst>
              </a:tr>
              <a:tr h="714193">
                <a:tc>
                  <a:txBody>
                    <a:bodyPr/>
                    <a:lstStyle/>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14 </a:t>
                      </a:r>
                      <a:endParaRPr lang="zh-CN" altLang="en-US" sz="1600" kern="100">
                        <a:solidFill>
                          <a:schemeClr val="dk1"/>
                        </a:solidFill>
                        <a:effectLst/>
                        <a:latin typeface="+mn-lt"/>
                        <a:ea typeface="+mn-ea"/>
                        <a:cs typeface="+mn-cs"/>
                      </a:endParaRPr>
                    </a:p>
                  </a:txBody>
                  <a:tcPr marL="50020" marR="30340" marT="2460" marB="0" anchor="ctr"/>
                </a:tc>
                <a:tc>
                  <a:txBody>
                    <a:bodyPr/>
                    <a:lstStyle/>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IM </a:t>
                      </a:r>
                      <a:endParaRPr lang="zh-CN" altLang="en-US" sz="1600" kern="100" dirty="0">
                        <a:solidFill>
                          <a:schemeClr val="dk1"/>
                        </a:solidFill>
                        <a:effectLst/>
                        <a:latin typeface="+mn-lt"/>
                        <a:ea typeface="+mn-ea"/>
                        <a:cs typeface="+mn-cs"/>
                      </a:endParaRPr>
                    </a:p>
                  </a:txBody>
                  <a:tcPr marL="50020" marR="30340" marT="2460" marB="0" anchor="ctr"/>
                </a:tc>
                <a:tc>
                  <a:txBody>
                    <a:bodyPr/>
                    <a:lstStyle/>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IFIP/IEEE International Symposium on Integrated Network </a:t>
                      </a:r>
                      <a:endParaRPr lang="zh-CN" altLang="en-US" sz="1600" kern="100" dirty="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Management </a:t>
                      </a:r>
                      <a:endParaRPr lang="zh-CN" altLang="en-US" sz="1600" kern="100" dirty="0">
                        <a:solidFill>
                          <a:schemeClr val="dk1"/>
                        </a:solidFill>
                        <a:effectLst/>
                        <a:latin typeface="+mn-lt"/>
                        <a:ea typeface="+mn-ea"/>
                        <a:cs typeface="+mn-cs"/>
                      </a:endParaRPr>
                    </a:p>
                  </a:txBody>
                  <a:tcPr marL="50020" marR="30340" marT="2460" marB="0"/>
                </a:tc>
                <a:tc>
                  <a:txBody>
                    <a:bodyPr/>
                    <a:lstStyle/>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IFIP/IEEE </a:t>
                      </a:r>
                      <a:endParaRPr lang="zh-CN" altLang="en-US" sz="1600" kern="100" dirty="0">
                        <a:solidFill>
                          <a:schemeClr val="dk1"/>
                        </a:solidFill>
                        <a:effectLst/>
                        <a:latin typeface="+mn-lt"/>
                        <a:ea typeface="+mn-ea"/>
                        <a:cs typeface="+mn-cs"/>
                      </a:endParaRPr>
                    </a:p>
                  </a:txBody>
                  <a:tcPr marL="50020" marR="30340" marT="2460" marB="0" anchor="ctr"/>
                </a:tc>
                <a:tc>
                  <a:txBody>
                    <a:bodyPr/>
                    <a:lstStyle/>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http://dblp.uni-trier.de/db/conf/im/index.html </a:t>
                      </a:r>
                      <a:endParaRPr lang="zh-CN" altLang="en-US" sz="1600" kern="100">
                        <a:solidFill>
                          <a:schemeClr val="dk1"/>
                        </a:solidFill>
                        <a:effectLst/>
                        <a:latin typeface="+mn-lt"/>
                        <a:ea typeface="+mn-ea"/>
                        <a:cs typeface="+mn-cs"/>
                      </a:endParaRPr>
                    </a:p>
                  </a:txBody>
                  <a:tcPr marL="50020" marR="30340" marT="2460" marB="0" anchor="ctr"/>
                </a:tc>
                <a:extLst>
                  <a:ext uri="{0D108BD9-81ED-4DB2-BD59-A6C34878D82A}">
                    <a16:rowId xmlns:a16="http://schemas.microsoft.com/office/drawing/2014/main" val="3805630232"/>
                  </a:ext>
                </a:extLst>
              </a:tr>
              <a:tr h="714193">
                <a:tc>
                  <a:txBody>
                    <a:bodyPr/>
                    <a:lstStyle/>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15 </a:t>
                      </a:r>
                      <a:endParaRPr lang="zh-CN" altLang="en-US" sz="1600" kern="100">
                        <a:solidFill>
                          <a:schemeClr val="dk1"/>
                        </a:solidFill>
                        <a:effectLst/>
                        <a:latin typeface="+mn-lt"/>
                        <a:ea typeface="+mn-ea"/>
                        <a:cs typeface="+mn-cs"/>
                      </a:endParaRPr>
                    </a:p>
                  </a:txBody>
                  <a:tcPr marL="50020" marR="30340" marT="2460" marB="0" anchor="ctr"/>
                </a:tc>
                <a:tc>
                  <a:txBody>
                    <a:bodyPr/>
                    <a:lstStyle/>
                    <a:p>
                      <a:pPr marL="0" marR="32385" algn="ctr" defTabSz="914400" rtl="0" eaLnBrk="1" latinLnBrk="0" hangingPunct="1">
                        <a:lnSpc>
                          <a:spcPct val="107000"/>
                        </a:lnSpc>
                        <a:spcAft>
                          <a:spcPts val="0"/>
                        </a:spcAft>
                      </a:pPr>
                      <a:r>
                        <a:rPr lang="en-US" sz="1600" kern="100" dirty="0" err="1">
                          <a:solidFill>
                            <a:schemeClr val="dk1"/>
                          </a:solidFill>
                          <a:effectLst/>
                          <a:latin typeface="+mn-lt"/>
                          <a:ea typeface="+mn-ea"/>
                          <a:cs typeface="+mn-cs"/>
                        </a:rPr>
                        <a:t>MSWiM</a:t>
                      </a:r>
                      <a:r>
                        <a:rPr lang="en-US" sz="1600" kern="100" dirty="0">
                          <a:solidFill>
                            <a:schemeClr val="dk1"/>
                          </a:solidFill>
                          <a:effectLst/>
                          <a:latin typeface="+mn-lt"/>
                          <a:ea typeface="+mn-ea"/>
                          <a:cs typeface="+mn-cs"/>
                        </a:rPr>
                        <a:t> </a:t>
                      </a:r>
                      <a:endParaRPr lang="zh-CN" altLang="en-US" sz="1600" kern="100" dirty="0">
                        <a:solidFill>
                          <a:schemeClr val="dk1"/>
                        </a:solidFill>
                        <a:effectLst/>
                        <a:latin typeface="+mn-lt"/>
                        <a:ea typeface="+mn-ea"/>
                        <a:cs typeface="+mn-cs"/>
                      </a:endParaRPr>
                    </a:p>
                  </a:txBody>
                  <a:tcPr marL="50020" marR="30340" marT="2460" marB="0" anchor="ctr"/>
                </a:tc>
                <a:tc>
                  <a:txBody>
                    <a:bodyPr/>
                    <a:lstStyle/>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International Conference on Modeling, Analysis and Simulation of </a:t>
                      </a:r>
                      <a:endParaRPr lang="zh-CN" altLang="en-US" sz="1600" kern="10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Wireless and Mobile Systems </a:t>
                      </a:r>
                      <a:endParaRPr lang="zh-CN" altLang="en-US" sz="1600" kern="100">
                        <a:solidFill>
                          <a:schemeClr val="dk1"/>
                        </a:solidFill>
                        <a:effectLst/>
                        <a:latin typeface="+mn-lt"/>
                        <a:ea typeface="+mn-ea"/>
                        <a:cs typeface="+mn-cs"/>
                      </a:endParaRPr>
                    </a:p>
                  </a:txBody>
                  <a:tcPr marL="50020" marR="30340" marT="2460" marB="0"/>
                </a:tc>
                <a:tc>
                  <a:txBody>
                    <a:bodyPr/>
                    <a:lstStyle/>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ACM </a:t>
                      </a:r>
                      <a:endParaRPr lang="zh-CN" altLang="en-US" sz="1600" kern="100" dirty="0">
                        <a:solidFill>
                          <a:schemeClr val="dk1"/>
                        </a:solidFill>
                        <a:effectLst/>
                        <a:latin typeface="+mn-lt"/>
                        <a:ea typeface="+mn-ea"/>
                        <a:cs typeface="+mn-cs"/>
                      </a:endParaRPr>
                    </a:p>
                  </a:txBody>
                  <a:tcPr marL="50020" marR="30340" marT="2460" marB="0" anchor="ctr"/>
                </a:tc>
                <a:tc>
                  <a:txBody>
                    <a:bodyPr/>
                    <a:lstStyle/>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http://dblp.uni-trier.de/db/conf/mswim/ </a:t>
                      </a:r>
                      <a:endParaRPr lang="zh-CN" altLang="en-US" sz="1600" kern="100" dirty="0">
                        <a:solidFill>
                          <a:schemeClr val="dk1"/>
                        </a:solidFill>
                        <a:effectLst/>
                        <a:latin typeface="+mn-lt"/>
                        <a:ea typeface="+mn-ea"/>
                        <a:cs typeface="+mn-cs"/>
                      </a:endParaRPr>
                    </a:p>
                  </a:txBody>
                  <a:tcPr marL="50020" marR="30340" marT="2460" marB="0" anchor="ctr"/>
                </a:tc>
                <a:extLst>
                  <a:ext uri="{0D108BD9-81ED-4DB2-BD59-A6C34878D82A}">
                    <a16:rowId xmlns:a16="http://schemas.microsoft.com/office/drawing/2014/main" val="918666494"/>
                  </a:ext>
                </a:extLst>
              </a:tr>
              <a:tr h="473468">
                <a:tc>
                  <a:txBody>
                    <a:bodyPr/>
                    <a:lstStyle/>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16 </a:t>
                      </a:r>
                      <a:endParaRPr lang="zh-CN" altLang="en-US" sz="1600" kern="100">
                        <a:solidFill>
                          <a:schemeClr val="dk1"/>
                        </a:solidFill>
                        <a:effectLst/>
                        <a:latin typeface="+mn-lt"/>
                        <a:ea typeface="+mn-ea"/>
                        <a:cs typeface="+mn-cs"/>
                      </a:endParaRPr>
                    </a:p>
                  </a:txBody>
                  <a:tcPr marL="50020" marR="30340" marT="2460" marB="0"/>
                </a:tc>
                <a:tc>
                  <a:txBody>
                    <a:bodyPr/>
                    <a:lstStyle/>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NOMS </a:t>
                      </a:r>
                      <a:endParaRPr lang="zh-CN" altLang="en-US" sz="1600" kern="100" dirty="0">
                        <a:solidFill>
                          <a:schemeClr val="dk1"/>
                        </a:solidFill>
                        <a:effectLst/>
                        <a:latin typeface="+mn-lt"/>
                        <a:ea typeface="+mn-ea"/>
                        <a:cs typeface="+mn-cs"/>
                      </a:endParaRPr>
                    </a:p>
                  </a:txBody>
                  <a:tcPr marL="50020" marR="30340" marT="2460" marB="0"/>
                </a:tc>
                <a:tc>
                  <a:txBody>
                    <a:bodyPr/>
                    <a:lstStyle/>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Asia-Pacific Network Operations and Management Symposium </a:t>
                      </a:r>
                      <a:endParaRPr lang="zh-CN" altLang="en-US" sz="1600" kern="100">
                        <a:solidFill>
                          <a:schemeClr val="dk1"/>
                        </a:solidFill>
                        <a:effectLst/>
                        <a:latin typeface="+mn-lt"/>
                        <a:ea typeface="+mn-ea"/>
                        <a:cs typeface="+mn-cs"/>
                      </a:endParaRPr>
                    </a:p>
                  </a:txBody>
                  <a:tcPr marL="50020" marR="30340" marT="2460" marB="0"/>
                </a:tc>
                <a:tc>
                  <a:txBody>
                    <a:bodyPr/>
                    <a:lstStyle/>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IFIP/IEEE </a:t>
                      </a:r>
                      <a:endParaRPr lang="zh-CN" altLang="en-US" sz="1600" kern="100">
                        <a:solidFill>
                          <a:schemeClr val="dk1"/>
                        </a:solidFill>
                        <a:effectLst/>
                        <a:latin typeface="+mn-lt"/>
                        <a:ea typeface="+mn-ea"/>
                        <a:cs typeface="+mn-cs"/>
                      </a:endParaRPr>
                    </a:p>
                  </a:txBody>
                  <a:tcPr marL="50020" marR="30340" marT="2460" marB="0"/>
                </a:tc>
                <a:tc>
                  <a:txBody>
                    <a:bodyPr/>
                    <a:lstStyle/>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http://dblp.uni-trier.de/db/conf/apnoms/ </a:t>
                      </a:r>
                      <a:endParaRPr lang="zh-CN" altLang="en-US" sz="1600" kern="100" dirty="0">
                        <a:solidFill>
                          <a:schemeClr val="dk1"/>
                        </a:solidFill>
                        <a:effectLst/>
                        <a:latin typeface="+mn-lt"/>
                        <a:ea typeface="+mn-ea"/>
                        <a:cs typeface="+mn-cs"/>
                      </a:endParaRPr>
                    </a:p>
                  </a:txBody>
                  <a:tcPr marL="50020" marR="30340" marT="2460" marB="0"/>
                </a:tc>
                <a:extLst>
                  <a:ext uri="{0D108BD9-81ED-4DB2-BD59-A6C34878D82A}">
                    <a16:rowId xmlns:a16="http://schemas.microsoft.com/office/drawing/2014/main" val="3642085776"/>
                  </a:ext>
                </a:extLst>
              </a:tr>
              <a:tr h="473468">
                <a:tc>
                  <a:txBody>
                    <a:bodyPr/>
                    <a:lstStyle/>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17 </a:t>
                      </a:r>
                      <a:endParaRPr lang="zh-CN" altLang="en-US" sz="1600" kern="100">
                        <a:solidFill>
                          <a:schemeClr val="dk1"/>
                        </a:solidFill>
                        <a:effectLst/>
                        <a:latin typeface="+mn-lt"/>
                        <a:ea typeface="+mn-ea"/>
                        <a:cs typeface="+mn-cs"/>
                      </a:endParaRPr>
                    </a:p>
                  </a:txBody>
                  <a:tcPr marL="50020" marR="30340" marT="2460" marB="0"/>
                </a:tc>
                <a:tc>
                  <a:txBody>
                    <a:bodyPr/>
                    <a:lstStyle/>
                    <a:p>
                      <a:pPr marL="0" marR="32385" algn="ctr" defTabSz="914400" rtl="0" eaLnBrk="1" latinLnBrk="0" hangingPunct="1">
                        <a:lnSpc>
                          <a:spcPct val="107000"/>
                        </a:lnSpc>
                        <a:spcAft>
                          <a:spcPts val="0"/>
                        </a:spcAft>
                      </a:pPr>
                      <a:r>
                        <a:rPr lang="en-US" sz="1600" kern="100" dirty="0" err="1">
                          <a:solidFill>
                            <a:schemeClr val="dk1"/>
                          </a:solidFill>
                          <a:effectLst/>
                          <a:latin typeface="+mn-lt"/>
                          <a:ea typeface="+mn-ea"/>
                          <a:cs typeface="+mn-cs"/>
                        </a:rPr>
                        <a:t>HotNets</a:t>
                      </a:r>
                      <a:r>
                        <a:rPr lang="en-US" sz="1600" kern="100" dirty="0">
                          <a:solidFill>
                            <a:schemeClr val="dk1"/>
                          </a:solidFill>
                          <a:effectLst/>
                          <a:latin typeface="+mn-lt"/>
                          <a:ea typeface="+mn-ea"/>
                          <a:cs typeface="+mn-cs"/>
                        </a:rPr>
                        <a:t> </a:t>
                      </a:r>
                      <a:endParaRPr lang="zh-CN" altLang="en-US" sz="1600" kern="100" dirty="0">
                        <a:solidFill>
                          <a:schemeClr val="dk1"/>
                        </a:solidFill>
                        <a:effectLst/>
                        <a:latin typeface="+mn-lt"/>
                        <a:ea typeface="+mn-ea"/>
                        <a:cs typeface="+mn-cs"/>
                      </a:endParaRPr>
                    </a:p>
                  </a:txBody>
                  <a:tcPr marL="50020" marR="30340" marT="2460" marB="0"/>
                </a:tc>
                <a:tc>
                  <a:txBody>
                    <a:bodyPr/>
                    <a:lstStyle/>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The Workshop on Hot Topics in Networks </a:t>
                      </a:r>
                      <a:endParaRPr lang="zh-CN" altLang="en-US" sz="1600" kern="100">
                        <a:solidFill>
                          <a:schemeClr val="dk1"/>
                        </a:solidFill>
                        <a:effectLst/>
                        <a:latin typeface="+mn-lt"/>
                        <a:ea typeface="+mn-ea"/>
                        <a:cs typeface="+mn-cs"/>
                      </a:endParaRPr>
                    </a:p>
                  </a:txBody>
                  <a:tcPr marL="50020" marR="30340" marT="2460" marB="0"/>
                </a:tc>
                <a:tc>
                  <a:txBody>
                    <a:bodyPr/>
                    <a:lstStyle/>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ACM </a:t>
                      </a:r>
                      <a:endParaRPr lang="zh-CN" altLang="en-US" sz="1600" kern="100">
                        <a:solidFill>
                          <a:schemeClr val="dk1"/>
                        </a:solidFill>
                        <a:effectLst/>
                        <a:latin typeface="+mn-lt"/>
                        <a:ea typeface="+mn-ea"/>
                        <a:cs typeface="+mn-cs"/>
                      </a:endParaRPr>
                    </a:p>
                  </a:txBody>
                  <a:tcPr marL="50020" marR="30340" marT="2460" marB="0"/>
                </a:tc>
                <a:tc>
                  <a:txBody>
                    <a:bodyPr/>
                    <a:lstStyle/>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http://dblp.uni-trier.de/db/conf/hotnets/ </a:t>
                      </a:r>
                      <a:endParaRPr lang="zh-CN" altLang="en-US" sz="1600" kern="100" dirty="0">
                        <a:solidFill>
                          <a:schemeClr val="dk1"/>
                        </a:solidFill>
                        <a:effectLst/>
                        <a:latin typeface="+mn-lt"/>
                        <a:ea typeface="+mn-ea"/>
                        <a:cs typeface="+mn-cs"/>
                      </a:endParaRPr>
                    </a:p>
                  </a:txBody>
                  <a:tcPr marL="50020" marR="30340" marT="2460" marB="0"/>
                </a:tc>
                <a:extLst>
                  <a:ext uri="{0D108BD9-81ED-4DB2-BD59-A6C34878D82A}">
                    <a16:rowId xmlns:a16="http://schemas.microsoft.com/office/drawing/2014/main" val="3152802032"/>
                  </a:ext>
                </a:extLst>
              </a:tr>
              <a:tr h="714193">
                <a:tc>
                  <a:txBody>
                    <a:bodyPr/>
                    <a:lstStyle/>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18 </a:t>
                      </a:r>
                      <a:endParaRPr lang="zh-CN" altLang="en-US" sz="1600" kern="100">
                        <a:solidFill>
                          <a:schemeClr val="dk1"/>
                        </a:solidFill>
                        <a:effectLst/>
                        <a:latin typeface="+mn-lt"/>
                        <a:ea typeface="+mn-ea"/>
                        <a:cs typeface="+mn-cs"/>
                      </a:endParaRPr>
                    </a:p>
                  </a:txBody>
                  <a:tcPr marL="50020" marR="30340" marT="2460" marB="0" anchor="ctr"/>
                </a:tc>
                <a:tc>
                  <a:txBody>
                    <a:bodyPr/>
                    <a:lstStyle/>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WASA </a:t>
                      </a:r>
                      <a:endParaRPr lang="zh-CN" altLang="en-US" sz="1600" kern="100" dirty="0">
                        <a:solidFill>
                          <a:schemeClr val="dk1"/>
                        </a:solidFill>
                        <a:effectLst/>
                        <a:latin typeface="+mn-lt"/>
                        <a:ea typeface="+mn-ea"/>
                        <a:cs typeface="+mn-cs"/>
                      </a:endParaRPr>
                    </a:p>
                  </a:txBody>
                  <a:tcPr marL="50020" marR="30340" marT="2460" marB="0" anchor="ctr"/>
                </a:tc>
                <a:tc>
                  <a:txBody>
                    <a:bodyPr/>
                    <a:lstStyle/>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International Conference on Wireless Algorithms, Systems, and </a:t>
                      </a:r>
                      <a:endParaRPr lang="zh-CN" altLang="en-US" sz="1600" kern="100" dirty="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Applications </a:t>
                      </a:r>
                      <a:endParaRPr lang="zh-CN" altLang="en-US" sz="1600" kern="100" dirty="0">
                        <a:solidFill>
                          <a:schemeClr val="dk1"/>
                        </a:solidFill>
                        <a:effectLst/>
                        <a:latin typeface="+mn-lt"/>
                        <a:ea typeface="+mn-ea"/>
                        <a:cs typeface="+mn-cs"/>
                      </a:endParaRPr>
                    </a:p>
                  </a:txBody>
                  <a:tcPr marL="50020" marR="30340" marT="2460" marB="0"/>
                </a:tc>
                <a:tc>
                  <a:txBody>
                    <a:bodyPr/>
                    <a:lstStyle/>
                    <a:p>
                      <a:pPr marL="0" marR="32385" algn="ctr" defTabSz="914400" rtl="0" eaLnBrk="1" latinLnBrk="0" hangingPunct="1">
                        <a:lnSpc>
                          <a:spcPct val="107000"/>
                        </a:lnSpc>
                        <a:spcAft>
                          <a:spcPts val="0"/>
                        </a:spcAft>
                      </a:pPr>
                      <a:r>
                        <a:rPr lang="en-US" sz="1600" kern="100">
                          <a:solidFill>
                            <a:schemeClr val="dk1"/>
                          </a:solidFill>
                          <a:effectLst/>
                          <a:latin typeface="+mn-lt"/>
                          <a:ea typeface="+mn-ea"/>
                          <a:cs typeface="+mn-cs"/>
                        </a:rPr>
                        <a:t>Springer </a:t>
                      </a:r>
                      <a:endParaRPr lang="zh-CN" altLang="en-US" sz="1600" kern="100">
                        <a:solidFill>
                          <a:schemeClr val="dk1"/>
                        </a:solidFill>
                        <a:effectLst/>
                        <a:latin typeface="+mn-lt"/>
                        <a:ea typeface="+mn-ea"/>
                        <a:cs typeface="+mn-cs"/>
                      </a:endParaRPr>
                    </a:p>
                  </a:txBody>
                  <a:tcPr marL="50020" marR="30340" marT="2460" marB="0" anchor="ctr"/>
                </a:tc>
                <a:tc>
                  <a:txBody>
                    <a:bodyPr/>
                    <a:lstStyle/>
                    <a:p>
                      <a:pPr marL="0" marR="32385" algn="ctr" defTabSz="914400" rtl="0" eaLnBrk="1" latinLnBrk="0" hangingPunct="1">
                        <a:lnSpc>
                          <a:spcPct val="107000"/>
                        </a:lnSpc>
                        <a:spcAft>
                          <a:spcPts val="0"/>
                        </a:spcAft>
                      </a:pPr>
                      <a:r>
                        <a:rPr lang="en-US" sz="1600" kern="100" dirty="0">
                          <a:solidFill>
                            <a:schemeClr val="dk1"/>
                          </a:solidFill>
                          <a:effectLst/>
                          <a:latin typeface="+mn-lt"/>
                          <a:ea typeface="+mn-ea"/>
                          <a:cs typeface="+mn-cs"/>
                        </a:rPr>
                        <a:t>http://dblp.uni-trier.de/db/conf/wasa/ </a:t>
                      </a:r>
                      <a:endParaRPr lang="zh-CN" altLang="en-US" sz="1600" kern="100" dirty="0">
                        <a:solidFill>
                          <a:schemeClr val="dk1"/>
                        </a:solidFill>
                        <a:effectLst/>
                        <a:latin typeface="+mn-lt"/>
                        <a:ea typeface="+mn-ea"/>
                        <a:cs typeface="+mn-cs"/>
                      </a:endParaRPr>
                    </a:p>
                  </a:txBody>
                  <a:tcPr marL="50020" marR="30340" marT="2460" marB="0" anchor="ctr"/>
                </a:tc>
                <a:extLst>
                  <a:ext uri="{0D108BD9-81ED-4DB2-BD59-A6C34878D82A}">
                    <a16:rowId xmlns:a16="http://schemas.microsoft.com/office/drawing/2014/main" val="3999589867"/>
                  </a:ext>
                </a:extLst>
              </a:tr>
            </a:tbl>
          </a:graphicData>
        </a:graphic>
      </p:graphicFrame>
    </p:spTree>
    <p:extLst>
      <p:ext uri="{BB962C8B-B14F-4D97-AF65-F5344CB8AC3E}">
        <p14:creationId xmlns:p14="http://schemas.microsoft.com/office/powerpoint/2010/main" val="227094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FFAC63C3-B42C-4A19-91A2-AAB860C69A0A}"/>
              </a:ext>
            </a:extLst>
          </p:cNvPr>
          <p:cNvGraphicFramePr>
            <a:graphicFrameLocks noGrp="1"/>
          </p:cNvGraphicFramePr>
          <p:nvPr>
            <p:extLst>
              <p:ext uri="{D42A27DB-BD31-4B8C-83A1-F6EECF244321}">
                <p14:modId xmlns:p14="http://schemas.microsoft.com/office/powerpoint/2010/main" val="2089875214"/>
              </p:ext>
            </p:extLst>
          </p:nvPr>
        </p:nvGraphicFramePr>
        <p:xfrm>
          <a:off x="1413194" y="1215390"/>
          <a:ext cx="9362435" cy="4427220"/>
        </p:xfrm>
        <a:graphic>
          <a:graphicData uri="http://schemas.openxmlformats.org/drawingml/2006/table">
            <a:tbl>
              <a:tblPr firstRow="1" firstCol="1" bandRow="1">
                <a:tableStyleId>{F5AB1C69-6EDB-4FF4-983F-18BD219EF322}</a:tableStyleId>
              </a:tblPr>
              <a:tblGrid>
                <a:gridCol w="537600">
                  <a:extLst>
                    <a:ext uri="{9D8B030D-6E8A-4147-A177-3AD203B41FA5}">
                      <a16:colId xmlns:a16="http://schemas.microsoft.com/office/drawing/2014/main" val="145637639"/>
                    </a:ext>
                  </a:extLst>
                </a:gridCol>
                <a:gridCol w="1118790">
                  <a:extLst>
                    <a:ext uri="{9D8B030D-6E8A-4147-A177-3AD203B41FA5}">
                      <a16:colId xmlns:a16="http://schemas.microsoft.com/office/drawing/2014/main" val="3162321231"/>
                    </a:ext>
                  </a:extLst>
                </a:gridCol>
                <a:gridCol w="3657531">
                  <a:extLst>
                    <a:ext uri="{9D8B030D-6E8A-4147-A177-3AD203B41FA5}">
                      <a16:colId xmlns:a16="http://schemas.microsoft.com/office/drawing/2014/main" val="2659882144"/>
                    </a:ext>
                  </a:extLst>
                </a:gridCol>
                <a:gridCol w="1011138">
                  <a:extLst>
                    <a:ext uri="{9D8B030D-6E8A-4147-A177-3AD203B41FA5}">
                      <a16:colId xmlns:a16="http://schemas.microsoft.com/office/drawing/2014/main" val="1185224825"/>
                    </a:ext>
                  </a:extLst>
                </a:gridCol>
                <a:gridCol w="3037376">
                  <a:extLst>
                    <a:ext uri="{9D8B030D-6E8A-4147-A177-3AD203B41FA5}">
                      <a16:colId xmlns:a16="http://schemas.microsoft.com/office/drawing/2014/main" val="207202916"/>
                    </a:ext>
                  </a:extLst>
                </a:gridCol>
              </a:tblGrid>
              <a:tr h="875904">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19 </a:t>
                      </a:r>
                      <a:endParaRPr lang="zh-CN" altLang="en-US" sz="1600" b="1" kern="100">
                        <a:solidFill>
                          <a:schemeClr val="dk1"/>
                        </a:solidFill>
                        <a:effectLst/>
                        <a:latin typeface="+mn-lt"/>
                        <a:ea typeface="+mn-ea"/>
                        <a:cs typeface="+mn-cs"/>
                      </a:endParaRPr>
                    </a:p>
                  </a:txBody>
                  <a:tcPr marR="59690" marT="3302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ISPASS </a:t>
                      </a:r>
                      <a:endParaRPr lang="zh-CN" altLang="en-US" sz="1600" b="1" kern="100">
                        <a:solidFill>
                          <a:schemeClr val="dk1"/>
                        </a:solidFill>
                        <a:effectLst/>
                        <a:latin typeface="+mn-lt"/>
                        <a:ea typeface="+mn-ea"/>
                        <a:cs typeface="+mn-cs"/>
                      </a:endParaRPr>
                    </a:p>
                  </a:txBody>
                  <a:tcPr marR="59690" marT="3302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IEEE International Symposium on Performance Analysis of </a:t>
                      </a:r>
                      <a:endParaRPr lang="zh-CN" altLang="en-US" sz="1600" b="1" kern="10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Systems and Software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IEEE </a:t>
                      </a:r>
                      <a:endParaRPr lang="zh-CN" altLang="en-US" sz="1600" b="1" kern="100">
                        <a:solidFill>
                          <a:schemeClr val="dk1"/>
                        </a:solidFill>
                        <a:effectLst/>
                        <a:latin typeface="+mn-lt"/>
                        <a:ea typeface="+mn-ea"/>
                        <a:cs typeface="+mn-cs"/>
                      </a:endParaRPr>
                    </a:p>
                  </a:txBody>
                  <a:tcPr marR="59690" marT="3302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http://dblp.uni-trier.de/db/conf/ispass/ </a:t>
                      </a:r>
                      <a:endParaRPr lang="zh-CN" altLang="en-US" sz="1600" b="1" kern="100">
                        <a:solidFill>
                          <a:schemeClr val="dk1"/>
                        </a:solidFill>
                        <a:effectLst/>
                        <a:latin typeface="+mn-lt"/>
                        <a:ea typeface="+mn-ea"/>
                        <a:cs typeface="+mn-cs"/>
                      </a:endParaRPr>
                    </a:p>
                  </a:txBody>
                  <a:tcPr marR="59690" marT="33020" marB="0" anchor="ctr"/>
                </a:tc>
                <a:extLst>
                  <a:ext uri="{0D108BD9-81ED-4DB2-BD59-A6C34878D82A}">
                    <a16:rowId xmlns:a16="http://schemas.microsoft.com/office/drawing/2014/main" val="1626969397"/>
                  </a:ext>
                </a:extLst>
              </a:tr>
              <a:tr h="591886">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20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SCC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International Conference on Service Computing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IEEE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http://dblp.uni-trier.de/db/conf/IEEEscc/ </a:t>
                      </a:r>
                      <a:endParaRPr lang="zh-CN" altLang="en-US" sz="1600" b="1" kern="100">
                        <a:solidFill>
                          <a:schemeClr val="dk1"/>
                        </a:solidFill>
                        <a:effectLst/>
                        <a:latin typeface="+mn-lt"/>
                        <a:ea typeface="+mn-ea"/>
                        <a:cs typeface="+mn-cs"/>
                      </a:endParaRPr>
                    </a:p>
                  </a:txBody>
                  <a:tcPr marR="59690" marT="33020" marB="0"/>
                </a:tc>
                <a:extLst>
                  <a:ext uri="{0D108BD9-81ED-4DB2-BD59-A6C34878D82A}">
                    <a16:rowId xmlns:a16="http://schemas.microsoft.com/office/drawing/2014/main" val="1680908067"/>
                  </a:ext>
                </a:extLst>
              </a:tr>
              <a:tr h="591886">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21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ICSSP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International Conference on Software and System Process </a:t>
                      </a:r>
                      <a:endParaRPr lang="zh-CN" altLang="en-US" sz="1600" b="1" kern="100" dirty="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ISPA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http://dblp.uni-trier.de/db/conf/ispw/ </a:t>
                      </a:r>
                      <a:endParaRPr lang="zh-CN" altLang="en-US" sz="1600" b="1" kern="100">
                        <a:solidFill>
                          <a:schemeClr val="dk1"/>
                        </a:solidFill>
                        <a:effectLst/>
                        <a:latin typeface="+mn-lt"/>
                        <a:ea typeface="+mn-ea"/>
                        <a:cs typeface="+mn-cs"/>
                      </a:endParaRPr>
                    </a:p>
                  </a:txBody>
                  <a:tcPr marR="59690" marT="33020" marB="0"/>
                </a:tc>
                <a:extLst>
                  <a:ext uri="{0D108BD9-81ED-4DB2-BD59-A6C34878D82A}">
                    <a16:rowId xmlns:a16="http://schemas.microsoft.com/office/drawing/2014/main" val="1111255280"/>
                  </a:ext>
                </a:extLst>
              </a:tr>
              <a:tr h="591886">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22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MSR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Working Conference on Mining Software Repositories </a:t>
                      </a:r>
                      <a:endParaRPr lang="zh-CN" altLang="en-US" sz="1600" b="1" kern="100" dirty="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IEEE/ACM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http://dblp.uni-trier.de/db/conf/msr/ </a:t>
                      </a:r>
                      <a:endParaRPr lang="zh-CN" altLang="en-US" sz="1600" b="1" kern="100">
                        <a:solidFill>
                          <a:schemeClr val="dk1"/>
                        </a:solidFill>
                        <a:effectLst/>
                        <a:latin typeface="+mn-lt"/>
                        <a:ea typeface="+mn-ea"/>
                        <a:cs typeface="+mn-cs"/>
                      </a:endParaRPr>
                    </a:p>
                  </a:txBody>
                  <a:tcPr marR="59690" marT="33020" marB="0"/>
                </a:tc>
                <a:extLst>
                  <a:ext uri="{0D108BD9-81ED-4DB2-BD59-A6C34878D82A}">
                    <a16:rowId xmlns:a16="http://schemas.microsoft.com/office/drawing/2014/main" val="1268001332"/>
                  </a:ext>
                </a:extLst>
              </a:tr>
              <a:tr h="591886">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23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REFSQ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Requirements Engineering: Foundation for Software Quality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http://dblp.uni-trier.de/db/conf/refsq/ </a:t>
                      </a:r>
                      <a:endParaRPr lang="zh-CN" altLang="en-US" sz="1600" b="1" kern="100">
                        <a:solidFill>
                          <a:schemeClr val="dk1"/>
                        </a:solidFill>
                        <a:effectLst/>
                        <a:latin typeface="+mn-lt"/>
                        <a:ea typeface="+mn-ea"/>
                        <a:cs typeface="+mn-cs"/>
                      </a:endParaRPr>
                    </a:p>
                  </a:txBody>
                  <a:tcPr marR="59690" marT="33020" marB="0"/>
                </a:tc>
                <a:extLst>
                  <a:ext uri="{0D108BD9-81ED-4DB2-BD59-A6C34878D82A}">
                    <a16:rowId xmlns:a16="http://schemas.microsoft.com/office/drawing/2014/main" val="4290977161"/>
                  </a:ext>
                </a:extLst>
              </a:tr>
              <a:tr h="591886">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24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WICSA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Working IEEE/IFIP Conference on Software Architecture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IEEE </a:t>
                      </a:r>
                      <a:endParaRPr lang="zh-CN" altLang="en-US" sz="1600" b="1" kern="100">
                        <a:solidFill>
                          <a:schemeClr val="dk1"/>
                        </a:solidFill>
                        <a:effectLst/>
                        <a:latin typeface="+mn-lt"/>
                        <a:ea typeface="+mn-ea"/>
                        <a:cs typeface="+mn-cs"/>
                      </a:endParaRPr>
                    </a:p>
                  </a:txBody>
                  <a:tcPr marR="59690" marT="3302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http://dblp.uni-trier.de/db/conf/wicsa/ </a:t>
                      </a:r>
                      <a:endParaRPr lang="zh-CN" altLang="en-US" sz="1600" b="1" kern="100" dirty="0">
                        <a:solidFill>
                          <a:schemeClr val="dk1"/>
                        </a:solidFill>
                        <a:effectLst/>
                        <a:latin typeface="+mn-lt"/>
                        <a:ea typeface="+mn-ea"/>
                        <a:cs typeface="+mn-cs"/>
                      </a:endParaRPr>
                    </a:p>
                  </a:txBody>
                  <a:tcPr marR="59690" marT="33020" marB="0"/>
                </a:tc>
                <a:extLst>
                  <a:ext uri="{0D108BD9-81ED-4DB2-BD59-A6C34878D82A}">
                    <a16:rowId xmlns:a16="http://schemas.microsoft.com/office/drawing/2014/main" val="2472998753"/>
                  </a:ext>
                </a:extLst>
              </a:tr>
              <a:tr h="591886">
                <a:tc>
                  <a:txBody>
                    <a:bodyPr/>
                    <a:lstStyle/>
                    <a:p>
                      <a:pPr marR="33020" algn="ctr">
                        <a:lnSpc>
                          <a:spcPct val="107000"/>
                        </a:lnSpc>
                        <a:spcAft>
                          <a:spcPts val="0"/>
                        </a:spcAft>
                      </a:pPr>
                      <a:r>
                        <a:rPr lang="en-US" sz="1600" b="1" kern="100">
                          <a:solidFill>
                            <a:schemeClr val="dk1"/>
                          </a:solidFill>
                          <a:effectLst/>
                          <a:latin typeface="+mn-lt"/>
                          <a:ea typeface="+mn-ea"/>
                          <a:cs typeface="+mn-cs"/>
                        </a:rPr>
                        <a:t>25 </a:t>
                      </a:r>
                      <a:endParaRPr lang="zh-CN" altLang="en-US" sz="1600" b="1" kern="100">
                        <a:solidFill>
                          <a:schemeClr val="dk1"/>
                        </a:solidFill>
                        <a:effectLst/>
                        <a:latin typeface="+mn-lt"/>
                        <a:ea typeface="+mn-ea"/>
                        <a:cs typeface="+mn-cs"/>
                      </a:endParaRPr>
                    </a:p>
                  </a:txBody>
                  <a:tcPr marR="59690" marT="33020" marB="0"/>
                </a:tc>
                <a:tc>
                  <a:txBody>
                    <a:bodyPr/>
                    <a:lstStyle/>
                    <a:p>
                      <a:pPr marR="32385" algn="ctr">
                        <a:lnSpc>
                          <a:spcPct val="107000"/>
                        </a:lnSpc>
                        <a:spcAft>
                          <a:spcPts val="0"/>
                        </a:spcAft>
                      </a:pPr>
                      <a:r>
                        <a:rPr lang="en-US" sz="1600" b="1" kern="100">
                          <a:solidFill>
                            <a:schemeClr val="dk1"/>
                          </a:solidFill>
                          <a:effectLst/>
                          <a:latin typeface="+mn-lt"/>
                          <a:ea typeface="+mn-ea"/>
                          <a:cs typeface="+mn-cs"/>
                        </a:rPr>
                        <a:t>EASE </a:t>
                      </a:r>
                      <a:endParaRPr lang="zh-CN" altLang="en-US" sz="1600" b="1" kern="100">
                        <a:solidFill>
                          <a:schemeClr val="dk1"/>
                        </a:solidFill>
                        <a:effectLst/>
                        <a:latin typeface="+mn-lt"/>
                        <a:ea typeface="+mn-ea"/>
                        <a:cs typeface="+mn-cs"/>
                      </a:endParaRPr>
                    </a:p>
                  </a:txBody>
                  <a:tcPr marR="59690" marT="33020" marB="0"/>
                </a:tc>
                <a:tc>
                  <a:txBody>
                    <a:bodyPr/>
                    <a:lstStyle/>
                    <a:p>
                      <a:pPr marR="31115" algn="ctr">
                        <a:lnSpc>
                          <a:spcPct val="107000"/>
                        </a:lnSpc>
                        <a:spcAft>
                          <a:spcPts val="0"/>
                        </a:spcAft>
                      </a:pPr>
                      <a:r>
                        <a:rPr lang="en-US" sz="1600" b="1" kern="100">
                          <a:solidFill>
                            <a:schemeClr val="dk1"/>
                          </a:solidFill>
                          <a:effectLst/>
                          <a:latin typeface="+mn-lt"/>
                          <a:ea typeface="+mn-ea"/>
                          <a:cs typeface="+mn-cs"/>
                        </a:rPr>
                        <a:t>Evaluation and Assessment in Software Engineering </a:t>
                      </a:r>
                      <a:endParaRPr lang="zh-CN" altLang="en-US" sz="1600" b="1" kern="100">
                        <a:solidFill>
                          <a:schemeClr val="dk1"/>
                        </a:solidFill>
                        <a:effectLst/>
                        <a:latin typeface="+mn-lt"/>
                        <a:ea typeface="+mn-ea"/>
                        <a:cs typeface="+mn-cs"/>
                      </a:endParaRPr>
                    </a:p>
                  </a:txBody>
                  <a:tcPr marR="59690" marT="33020" marB="0"/>
                </a:tc>
                <a:tc>
                  <a:txBody>
                    <a:bodyPr/>
                    <a:lstStyle/>
                    <a:p>
                      <a:pPr marR="31750" algn="ctr">
                        <a:lnSpc>
                          <a:spcPct val="107000"/>
                        </a:lnSpc>
                        <a:spcAft>
                          <a:spcPts val="0"/>
                        </a:spcAft>
                      </a:pPr>
                      <a:r>
                        <a:rPr lang="en-US" sz="1600" b="1" kern="100">
                          <a:solidFill>
                            <a:schemeClr val="dk1"/>
                          </a:solidFill>
                          <a:effectLst/>
                          <a:latin typeface="+mn-lt"/>
                          <a:ea typeface="+mn-ea"/>
                          <a:cs typeface="+mn-cs"/>
                        </a:rPr>
                        <a:t>ACM </a:t>
                      </a:r>
                      <a:endParaRPr lang="zh-CN" altLang="en-US" sz="1600" b="1" kern="100">
                        <a:solidFill>
                          <a:schemeClr val="dk1"/>
                        </a:solidFill>
                        <a:effectLst/>
                        <a:latin typeface="+mn-lt"/>
                        <a:ea typeface="+mn-ea"/>
                        <a:cs typeface="+mn-cs"/>
                      </a:endParaRPr>
                    </a:p>
                  </a:txBody>
                  <a:tcPr marR="59690" marT="33020" marB="0"/>
                </a:tc>
                <a:tc>
                  <a:txBody>
                    <a:bodyPr/>
                    <a:lstStyle/>
                    <a:p>
                      <a:pPr marR="31115" algn="ctr">
                        <a:lnSpc>
                          <a:spcPct val="107000"/>
                        </a:lnSpc>
                        <a:spcAft>
                          <a:spcPts val="0"/>
                        </a:spcAft>
                      </a:pPr>
                      <a:r>
                        <a:rPr lang="en-US" sz="1600" b="1" kern="100" dirty="0">
                          <a:solidFill>
                            <a:schemeClr val="dk1"/>
                          </a:solidFill>
                          <a:effectLst/>
                          <a:latin typeface="+mn-lt"/>
                          <a:ea typeface="+mn-ea"/>
                          <a:cs typeface="+mn-cs"/>
                        </a:rPr>
                        <a:t>http://dblp.uni-trier.de/db/conf/ease/ </a:t>
                      </a:r>
                      <a:endParaRPr lang="zh-CN" altLang="en-US" sz="1600" b="1" kern="100" dirty="0">
                        <a:solidFill>
                          <a:schemeClr val="dk1"/>
                        </a:solidFill>
                        <a:effectLst/>
                        <a:latin typeface="+mn-lt"/>
                        <a:ea typeface="+mn-ea"/>
                        <a:cs typeface="+mn-cs"/>
                      </a:endParaRPr>
                    </a:p>
                  </a:txBody>
                  <a:tcPr marR="59690" marT="33020" marB="0"/>
                </a:tc>
                <a:extLst>
                  <a:ext uri="{0D108BD9-81ED-4DB2-BD59-A6C34878D82A}">
                    <a16:rowId xmlns:a16="http://schemas.microsoft.com/office/drawing/2014/main" val="861555712"/>
                  </a:ext>
                </a:extLst>
              </a:tr>
            </a:tbl>
          </a:graphicData>
        </a:graphic>
      </p:graphicFrame>
    </p:spTree>
    <p:extLst>
      <p:ext uri="{BB962C8B-B14F-4D97-AF65-F5344CB8AC3E}">
        <p14:creationId xmlns:p14="http://schemas.microsoft.com/office/powerpoint/2010/main" val="329089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AA3F713-D2F4-46B4-AFAC-69EB71FA4C74}"/>
              </a:ext>
            </a:extLst>
          </p:cNvPr>
          <p:cNvSpPr/>
          <p:nvPr/>
        </p:nvSpPr>
        <p:spPr>
          <a:xfrm>
            <a:off x="117748" y="188640"/>
            <a:ext cx="1826141" cy="584775"/>
          </a:xfrm>
          <a:prstGeom prst="rect">
            <a:avLst/>
          </a:prstGeom>
        </p:spPr>
        <p:txBody>
          <a:bodyPr wrap="none">
            <a:spAutoFit/>
          </a:bodyPr>
          <a:lstStyle/>
          <a:p>
            <a:r>
              <a:rPr lang="zh-CN" altLang="zh-CN" sz="3200" dirty="0">
                <a:latin typeface="宋体" panose="02010600030101010101" pitchFamily="2" charset="-122"/>
                <a:ea typeface="宋体" panose="02010600030101010101" pitchFamily="2" charset="-122"/>
                <a:cs typeface="+mj-cs"/>
              </a:rPr>
              <a:t>人工智能</a:t>
            </a:r>
            <a:endParaRPr lang="zh-CN" altLang="en-US" sz="3200" dirty="0">
              <a:latin typeface="宋体" panose="02010600030101010101" pitchFamily="2" charset="-122"/>
              <a:ea typeface="宋体" panose="02010600030101010101" pitchFamily="2" charset="-122"/>
              <a:cs typeface="+mj-cs"/>
            </a:endParaRPr>
          </a:p>
        </p:txBody>
      </p:sp>
      <p:graphicFrame>
        <p:nvGraphicFramePr>
          <p:cNvPr id="4" name="表格 3">
            <a:extLst>
              <a:ext uri="{FF2B5EF4-FFF2-40B4-BE49-F238E27FC236}">
                <a16:creationId xmlns:a16="http://schemas.microsoft.com/office/drawing/2014/main" id="{A227EFB0-7347-455E-9C6C-3C4B2C7B0200}"/>
              </a:ext>
            </a:extLst>
          </p:cNvPr>
          <p:cNvGraphicFramePr>
            <a:graphicFrameLocks noGrp="1"/>
          </p:cNvGraphicFramePr>
          <p:nvPr>
            <p:extLst>
              <p:ext uri="{D42A27DB-BD31-4B8C-83A1-F6EECF244321}">
                <p14:modId xmlns:p14="http://schemas.microsoft.com/office/powerpoint/2010/main" val="2534863743"/>
              </p:ext>
            </p:extLst>
          </p:nvPr>
        </p:nvGraphicFramePr>
        <p:xfrm>
          <a:off x="621803" y="915597"/>
          <a:ext cx="10945217" cy="5849544"/>
        </p:xfrm>
        <a:graphic>
          <a:graphicData uri="http://schemas.openxmlformats.org/drawingml/2006/table">
            <a:tbl>
              <a:tblPr firstRow="1" firstCol="1" bandRow="1">
                <a:tableStyleId>{F5AB1C69-6EDB-4FF4-983F-18BD219EF322}</a:tableStyleId>
              </a:tblPr>
              <a:tblGrid>
                <a:gridCol w="690566">
                  <a:extLst>
                    <a:ext uri="{9D8B030D-6E8A-4147-A177-3AD203B41FA5}">
                      <a16:colId xmlns:a16="http://schemas.microsoft.com/office/drawing/2014/main" val="230606972"/>
                    </a:ext>
                  </a:extLst>
                </a:gridCol>
                <a:gridCol w="1613689">
                  <a:extLst>
                    <a:ext uri="{9D8B030D-6E8A-4147-A177-3AD203B41FA5}">
                      <a16:colId xmlns:a16="http://schemas.microsoft.com/office/drawing/2014/main" val="581027025"/>
                    </a:ext>
                  </a:extLst>
                </a:gridCol>
                <a:gridCol w="3744416">
                  <a:extLst>
                    <a:ext uri="{9D8B030D-6E8A-4147-A177-3AD203B41FA5}">
                      <a16:colId xmlns:a16="http://schemas.microsoft.com/office/drawing/2014/main" val="73543465"/>
                    </a:ext>
                  </a:extLst>
                </a:gridCol>
                <a:gridCol w="1254549">
                  <a:extLst>
                    <a:ext uri="{9D8B030D-6E8A-4147-A177-3AD203B41FA5}">
                      <a16:colId xmlns:a16="http://schemas.microsoft.com/office/drawing/2014/main" val="3761339642"/>
                    </a:ext>
                  </a:extLst>
                </a:gridCol>
                <a:gridCol w="3641997">
                  <a:extLst>
                    <a:ext uri="{9D8B030D-6E8A-4147-A177-3AD203B41FA5}">
                      <a16:colId xmlns:a16="http://schemas.microsoft.com/office/drawing/2014/main" val="4212641563"/>
                    </a:ext>
                  </a:extLst>
                </a:gridCol>
              </a:tblGrid>
              <a:tr h="426910">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1 </a:t>
                      </a:r>
                      <a:endParaRPr lang="zh-CN" altLang="en-US" sz="1400" b="1" kern="100" dirty="0">
                        <a:solidFill>
                          <a:schemeClr val="dk1"/>
                        </a:solidFill>
                        <a:effectLst/>
                        <a:latin typeface="+mn-lt"/>
                        <a:ea typeface="+mn-ea"/>
                        <a:cs typeface="+mn-cs"/>
                      </a:endParaRPr>
                    </a:p>
                  </a:txBody>
                  <a:tcPr marL="69675" marR="36996" marT="30830" marB="0"/>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ACCV </a:t>
                      </a:r>
                      <a:endParaRPr lang="zh-CN" altLang="en-US" sz="1400" b="1" kern="100" dirty="0">
                        <a:solidFill>
                          <a:schemeClr val="dk1"/>
                        </a:solidFill>
                        <a:effectLst/>
                        <a:latin typeface="+mn-lt"/>
                        <a:ea typeface="+mn-ea"/>
                        <a:cs typeface="+mn-cs"/>
                      </a:endParaRPr>
                    </a:p>
                  </a:txBody>
                  <a:tcPr marL="69675" marR="36996" marT="30830" marB="0"/>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Asian Conference on Computer Vision </a:t>
                      </a:r>
                      <a:endParaRPr lang="zh-CN" altLang="en-US" sz="1400" b="1" kern="100">
                        <a:solidFill>
                          <a:schemeClr val="dk1"/>
                        </a:solidFill>
                        <a:effectLst/>
                        <a:latin typeface="+mn-lt"/>
                        <a:ea typeface="+mn-ea"/>
                        <a:cs typeface="+mn-cs"/>
                      </a:endParaRPr>
                    </a:p>
                  </a:txBody>
                  <a:tcPr marL="69675" marR="36996" marT="30830" marB="0"/>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Springer </a:t>
                      </a:r>
                      <a:endParaRPr lang="zh-CN" altLang="en-US" sz="1400" b="1" kern="100">
                        <a:solidFill>
                          <a:schemeClr val="dk1"/>
                        </a:solidFill>
                        <a:effectLst/>
                        <a:latin typeface="+mn-lt"/>
                        <a:ea typeface="+mn-ea"/>
                        <a:cs typeface="+mn-cs"/>
                      </a:endParaRPr>
                    </a:p>
                  </a:txBody>
                  <a:tcPr marL="69675" marR="36996" marT="30830" marB="0"/>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http://dblp.uni-trier.de/db/conf/accv/ </a:t>
                      </a:r>
                      <a:endParaRPr lang="zh-CN" altLang="en-US" sz="1400" b="1" kern="100">
                        <a:solidFill>
                          <a:schemeClr val="dk1"/>
                        </a:solidFill>
                        <a:effectLst/>
                        <a:latin typeface="+mn-lt"/>
                        <a:ea typeface="+mn-ea"/>
                        <a:cs typeface="+mn-cs"/>
                      </a:endParaRPr>
                    </a:p>
                  </a:txBody>
                  <a:tcPr marL="69675" marR="36996" marT="30830" marB="0"/>
                </a:tc>
                <a:extLst>
                  <a:ext uri="{0D108BD9-81ED-4DB2-BD59-A6C34878D82A}">
                    <a16:rowId xmlns:a16="http://schemas.microsoft.com/office/drawing/2014/main" val="4218179591"/>
                  </a:ext>
                </a:extLst>
              </a:tr>
              <a:tr h="630929">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2 </a:t>
                      </a:r>
                      <a:endParaRPr lang="zh-CN" altLang="en-US" sz="1400" b="1" kern="10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dirty="0" err="1">
                          <a:solidFill>
                            <a:schemeClr val="dk1"/>
                          </a:solidFill>
                          <a:effectLst/>
                          <a:latin typeface="+mn-lt"/>
                          <a:ea typeface="+mn-ea"/>
                          <a:cs typeface="+mn-cs"/>
                        </a:rPr>
                        <a:t>CoNLL</a:t>
                      </a:r>
                      <a:r>
                        <a:rPr lang="en-US" sz="1400" b="1" kern="100" dirty="0">
                          <a:solidFill>
                            <a:schemeClr val="dk1"/>
                          </a:solidFill>
                          <a:effectLst/>
                          <a:latin typeface="+mn-lt"/>
                          <a:ea typeface="+mn-ea"/>
                          <a:cs typeface="+mn-cs"/>
                        </a:rPr>
                        <a:t> </a:t>
                      </a:r>
                      <a:endParaRPr lang="zh-CN" altLang="en-US" sz="1400" b="1" kern="100" dirty="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Conference on Natural Language </a:t>
                      </a:r>
                      <a:endParaRPr lang="zh-CN" altLang="en-US" sz="1400" b="1" kern="100" dirty="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Learning </a:t>
                      </a:r>
                      <a:endParaRPr lang="zh-CN" altLang="en-US" sz="1400" b="1" kern="100" dirty="0">
                        <a:solidFill>
                          <a:schemeClr val="dk1"/>
                        </a:solidFill>
                        <a:effectLst/>
                        <a:latin typeface="+mn-lt"/>
                        <a:ea typeface="+mn-ea"/>
                        <a:cs typeface="+mn-cs"/>
                      </a:endParaRPr>
                    </a:p>
                  </a:txBody>
                  <a:tcPr marL="69675" marR="36996" marT="30830" marB="0"/>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CoNLL </a:t>
                      </a:r>
                      <a:endParaRPr lang="zh-CN" altLang="en-US" sz="1400" b="1" kern="10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http://dblp.uni-trier.de/db/conf/conll </a:t>
                      </a:r>
                      <a:endParaRPr lang="zh-CN" altLang="en-US" sz="1400" b="1" kern="100">
                        <a:solidFill>
                          <a:schemeClr val="dk1"/>
                        </a:solidFill>
                        <a:effectLst/>
                        <a:latin typeface="+mn-lt"/>
                        <a:ea typeface="+mn-ea"/>
                        <a:cs typeface="+mn-cs"/>
                      </a:endParaRPr>
                    </a:p>
                  </a:txBody>
                  <a:tcPr marL="69675" marR="36996" marT="30830" marB="0" anchor="ctr"/>
                </a:tc>
                <a:extLst>
                  <a:ext uri="{0D108BD9-81ED-4DB2-BD59-A6C34878D82A}">
                    <a16:rowId xmlns:a16="http://schemas.microsoft.com/office/drawing/2014/main" val="2202245150"/>
                  </a:ext>
                </a:extLst>
              </a:tr>
              <a:tr h="630929">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3 </a:t>
                      </a:r>
                      <a:endParaRPr lang="zh-CN" altLang="en-US" sz="1400" b="1" kern="10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GECCO </a:t>
                      </a:r>
                      <a:endParaRPr lang="zh-CN" altLang="en-US" sz="1400" b="1" kern="100" dirty="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Genetic and Evolutionary Computation </a:t>
                      </a:r>
                      <a:endParaRPr lang="zh-CN" altLang="en-US" sz="1400" b="1" kern="100" dirty="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Conference </a:t>
                      </a:r>
                      <a:endParaRPr lang="zh-CN" altLang="en-US" sz="1400" b="1" kern="100" dirty="0">
                        <a:solidFill>
                          <a:schemeClr val="dk1"/>
                        </a:solidFill>
                        <a:effectLst/>
                        <a:latin typeface="+mn-lt"/>
                        <a:ea typeface="+mn-ea"/>
                        <a:cs typeface="+mn-cs"/>
                      </a:endParaRPr>
                    </a:p>
                  </a:txBody>
                  <a:tcPr marL="69675" marR="36996" marT="30830" marB="0"/>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ACM </a:t>
                      </a:r>
                      <a:endParaRPr lang="zh-CN" altLang="en-US" sz="1400" b="1" kern="10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http://dblp.uni-trier.de/db/conf/gecco/ </a:t>
                      </a:r>
                      <a:endParaRPr lang="zh-CN" altLang="en-US" sz="1400" b="1" kern="100">
                        <a:solidFill>
                          <a:schemeClr val="dk1"/>
                        </a:solidFill>
                        <a:effectLst/>
                        <a:latin typeface="+mn-lt"/>
                        <a:ea typeface="+mn-ea"/>
                        <a:cs typeface="+mn-cs"/>
                      </a:endParaRPr>
                    </a:p>
                  </a:txBody>
                  <a:tcPr marL="69675" marR="36996" marT="30830" marB="0" anchor="ctr"/>
                </a:tc>
                <a:extLst>
                  <a:ext uri="{0D108BD9-81ED-4DB2-BD59-A6C34878D82A}">
                    <a16:rowId xmlns:a16="http://schemas.microsoft.com/office/drawing/2014/main" val="1381783784"/>
                  </a:ext>
                </a:extLst>
              </a:tr>
              <a:tr h="630929">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4 </a:t>
                      </a:r>
                      <a:endParaRPr lang="zh-CN" altLang="en-US" sz="1400" b="1" kern="10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ICTAI </a:t>
                      </a:r>
                      <a:endParaRPr lang="zh-CN" altLang="en-US" sz="1400" b="1" kern="10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IEEE International Conference on Tools with Artificial Intelligence </a:t>
                      </a:r>
                      <a:endParaRPr lang="zh-CN" altLang="en-US" sz="1400" b="1" kern="100" dirty="0">
                        <a:solidFill>
                          <a:schemeClr val="dk1"/>
                        </a:solidFill>
                        <a:effectLst/>
                        <a:latin typeface="+mn-lt"/>
                        <a:ea typeface="+mn-ea"/>
                        <a:cs typeface="+mn-cs"/>
                      </a:endParaRPr>
                    </a:p>
                  </a:txBody>
                  <a:tcPr marL="69675" marR="36996" marT="30830" marB="0"/>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IEEE </a:t>
                      </a:r>
                      <a:endParaRPr lang="zh-CN" altLang="en-US" sz="1400" b="1" kern="100" dirty="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http://dblp.uni-trier.de/db/conf/ictai/ </a:t>
                      </a:r>
                      <a:endParaRPr lang="zh-CN" altLang="en-US" sz="1400" b="1" kern="100">
                        <a:solidFill>
                          <a:schemeClr val="dk1"/>
                        </a:solidFill>
                        <a:effectLst/>
                        <a:latin typeface="+mn-lt"/>
                        <a:ea typeface="+mn-ea"/>
                        <a:cs typeface="+mn-cs"/>
                      </a:endParaRPr>
                    </a:p>
                  </a:txBody>
                  <a:tcPr marL="69675" marR="36996" marT="30830" marB="0" anchor="ctr"/>
                </a:tc>
                <a:extLst>
                  <a:ext uri="{0D108BD9-81ED-4DB2-BD59-A6C34878D82A}">
                    <a16:rowId xmlns:a16="http://schemas.microsoft.com/office/drawing/2014/main" val="4279164246"/>
                  </a:ext>
                </a:extLst>
              </a:tr>
              <a:tr h="426910">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5 </a:t>
                      </a:r>
                      <a:endParaRPr lang="zh-CN" altLang="en-US" sz="1400" b="1" kern="10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ALT </a:t>
                      </a:r>
                      <a:endParaRPr lang="zh-CN" altLang="en-US" sz="1400" b="1" kern="10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International Conference on Algorithmic Learning Theory </a:t>
                      </a:r>
                      <a:endParaRPr lang="zh-CN" altLang="en-US" sz="1400" b="1" kern="100" dirty="0">
                        <a:solidFill>
                          <a:schemeClr val="dk1"/>
                        </a:solidFill>
                        <a:effectLst/>
                        <a:latin typeface="+mn-lt"/>
                        <a:ea typeface="+mn-ea"/>
                        <a:cs typeface="+mn-cs"/>
                      </a:endParaRPr>
                    </a:p>
                  </a:txBody>
                  <a:tcPr marL="69675" marR="36996" marT="30830" marB="0"/>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Springer </a:t>
                      </a:r>
                      <a:endParaRPr lang="zh-CN" altLang="en-US" sz="1400" b="1" kern="100" dirty="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http://dblp.uni-trier.de/db/conf/alt/ </a:t>
                      </a:r>
                      <a:endParaRPr lang="zh-CN" altLang="en-US" sz="1400" b="1" kern="100" dirty="0">
                        <a:solidFill>
                          <a:schemeClr val="dk1"/>
                        </a:solidFill>
                        <a:effectLst/>
                        <a:latin typeface="+mn-lt"/>
                        <a:ea typeface="+mn-ea"/>
                        <a:cs typeface="+mn-cs"/>
                      </a:endParaRPr>
                    </a:p>
                  </a:txBody>
                  <a:tcPr marL="69675" marR="36996" marT="30830" marB="0" anchor="ctr"/>
                </a:tc>
                <a:extLst>
                  <a:ext uri="{0D108BD9-81ED-4DB2-BD59-A6C34878D82A}">
                    <a16:rowId xmlns:a16="http://schemas.microsoft.com/office/drawing/2014/main" val="4053953336"/>
                  </a:ext>
                </a:extLst>
              </a:tr>
              <a:tr h="426910">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6 </a:t>
                      </a:r>
                      <a:endParaRPr lang="zh-CN" altLang="en-US" sz="1400" b="1" kern="10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ICANN </a:t>
                      </a:r>
                      <a:endParaRPr lang="zh-CN" altLang="en-US" sz="1400" b="1" kern="10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International Conference on Artificial Neural Networks </a:t>
                      </a:r>
                      <a:endParaRPr lang="zh-CN" altLang="en-US" sz="1400" b="1" kern="100">
                        <a:solidFill>
                          <a:schemeClr val="dk1"/>
                        </a:solidFill>
                        <a:effectLst/>
                        <a:latin typeface="+mn-lt"/>
                        <a:ea typeface="+mn-ea"/>
                        <a:cs typeface="+mn-cs"/>
                      </a:endParaRPr>
                    </a:p>
                  </a:txBody>
                  <a:tcPr marL="69675" marR="36996" marT="30830" marB="0"/>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Springer </a:t>
                      </a:r>
                      <a:endParaRPr lang="zh-CN" altLang="en-US" sz="1400" b="1" kern="100" dirty="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http://dblp.uni-trier.de/db/conf/icann/ </a:t>
                      </a:r>
                      <a:endParaRPr lang="zh-CN" altLang="en-US" sz="1400" b="1" kern="100" dirty="0">
                        <a:solidFill>
                          <a:schemeClr val="dk1"/>
                        </a:solidFill>
                        <a:effectLst/>
                        <a:latin typeface="+mn-lt"/>
                        <a:ea typeface="+mn-ea"/>
                        <a:cs typeface="+mn-cs"/>
                      </a:endParaRPr>
                    </a:p>
                  </a:txBody>
                  <a:tcPr marL="69675" marR="36996" marT="30830" marB="0" anchor="ctr"/>
                </a:tc>
                <a:extLst>
                  <a:ext uri="{0D108BD9-81ED-4DB2-BD59-A6C34878D82A}">
                    <a16:rowId xmlns:a16="http://schemas.microsoft.com/office/drawing/2014/main" val="3948280531"/>
                  </a:ext>
                </a:extLst>
              </a:tr>
              <a:tr h="630929">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7 </a:t>
                      </a:r>
                      <a:endParaRPr lang="zh-CN" altLang="en-US" sz="1400" b="1" kern="10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FGR </a:t>
                      </a:r>
                      <a:endParaRPr lang="zh-CN" altLang="en-US" sz="1400" b="1" kern="10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International Conference on Automatic Face and Gesture Recognition </a:t>
                      </a:r>
                      <a:endParaRPr lang="zh-CN" altLang="en-US" sz="1400" b="1" kern="100">
                        <a:solidFill>
                          <a:schemeClr val="dk1"/>
                        </a:solidFill>
                        <a:effectLst/>
                        <a:latin typeface="+mn-lt"/>
                        <a:ea typeface="+mn-ea"/>
                        <a:cs typeface="+mn-cs"/>
                      </a:endParaRPr>
                    </a:p>
                  </a:txBody>
                  <a:tcPr marL="69675" marR="36996" marT="30830" marB="0"/>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IEEE </a:t>
                      </a:r>
                      <a:endParaRPr lang="zh-CN" altLang="en-US" sz="1400" b="1" kern="100" dirty="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http://dblp.uni-trier.de/db/conf/fgr/ </a:t>
                      </a:r>
                      <a:endParaRPr lang="zh-CN" altLang="en-US" sz="1400" b="1" kern="100" dirty="0">
                        <a:solidFill>
                          <a:schemeClr val="dk1"/>
                        </a:solidFill>
                        <a:effectLst/>
                        <a:latin typeface="+mn-lt"/>
                        <a:ea typeface="+mn-ea"/>
                        <a:cs typeface="+mn-cs"/>
                      </a:endParaRPr>
                    </a:p>
                  </a:txBody>
                  <a:tcPr marL="69675" marR="36996" marT="30830" marB="0" anchor="ctr"/>
                </a:tc>
                <a:extLst>
                  <a:ext uri="{0D108BD9-81ED-4DB2-BD59-A6C34878D82A}">
                    <a16:rowId xmlns:a16="http://schemas.microsoft.com/office/drawing/2014/main" val="2721367638"/>
                  </a:ext>
                </a:extLst>
              </a:tr>
              <a:tr h="630929">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8 </a:t>
                      </a:r>
                      <a:endParaRPr lang="zh-CN" altLang="en-US" sz="1400" b="1" kern="10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ICDAR </a:t>
                      </a:r>
                      <a:endParaRPr lang="zh-CN" altLang="en-US" sz="1400" b="1" kern="10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International Conference on Document Analysis and Recognition </a:t>
                      </a:r>
                      <a:endParaRPr lang="zh-CN" altLang="en-US" sz="1400" b="1" kern="100">
                        <a:solidFill>
                          <a:schemeClr val="dk1"/>
                        </a:solidFill>
                        <a:effectLst/>
                        <a:latin typeface="+mn-lt"/>
                        <a:ea typeface="+mn-ea"/>
                        <a:cs typeface="+mn-cs"/>
                      </a:endParaRPr>
                    </a:p>
                  </a:txBody>
                  <a:tcPr marL="69675" marR="36996" marT="30830" marB="0"/>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IEEE </a:t>
                      </a:r>
                      <a:endParaRPr lang="zh-CN" altLang="en-US" sz="1400" b="1" kern="10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http://dblp.uni-trier.de/db/conf/icdar/ </a:t>
                      </a:r>
                      <a:endParaRPr lang="zh-CN" altLang="en-US" sz="1400" b="1" kern="100" dirty="0">
                        <a:solidFill>
                          <a:schemeClr val="dk1"/>
                        </a:solidFill>
                        <a:effectLst/>
                        <a:latin typeface="+mn-lt"/>
                        <a:ea typeface="+mn-ea"/>
                        <a:cs typeface="+mn-cs"/>
                      </a:endParaRPr>
                    </a:p>
                  </a:txBody>
                  <a:tcPr marL="69675" marR="36996" marT="30830" marB="0" anchor="ctr"/>
                </a:tc>
                <a:extLst>
                  <a:ext uri="{0D108BD9-81ED-4DB2-BD59-A6C34878D82A}">
                    <a16:rowId xmlns:a16="http://schemas.microsoft.com/office/drawing/2014/main" val="1088074720"/>
                  </a:ext>
                </a:extLst>
              </a:tr>
              <a:tr h="426910">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9 </a:t>
                      </a:r>
                      <a:endParaRPr lang="zh-CN" altLang="en-US" sz="1400" b="1" kern="10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ILP </a:t>
                      </a:r>
                      <a:endParaRPr lang="zh-CN" altLang="en-US" sz="1400" b="1" kern="10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International Conference on Inductive Logic Programming </a:t>
                      </a:r>
                      <a:endParaRPr lang="zh-CN" altLang="en-US" sz="1400" b="1" kern="100">
                        <a:solidFill>
                          <a:schemeClr val="dk1"/>
                        </a:solidFill>
                        <a:effectLst/>
                        <a:latin typeface="+mn-lt"/>
                        <a:ea typeface="+mn-ea"/>
                        <a:cs typeface="+mn-cs"/>
                      </a:endParaRPr>
                    </a:p>
                  </a:txBody>
                  <a:tcPr marL="69675" marR="36996" marT="30830" marB="0"/>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Springer </a:t>
                      </a:r>
                      <a:endParaRPr lang="zh-CN" altLang="en-US" sz="1400" b="1" kern="10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http://dblp.uni-trier.de/db/conf/ilp/ </a:t>
                      </a:r>
                      <a:endParaRPr lang="zh-CN" altLang="en-US" sz="1400" b="1" kern="100" dirty="0">
                        <a:solidFill>
                          <a:schemeClr val="dk1"/>
                        </a:solidFill>
                        <a:effectLst/>
                        <a:latin typeface="+mn-lt"/>
                        <a:ea typeface="+mn-ea"/>
                        <a:cs typeface="+mn-cs"/>
                      </a:endParaRPr>
                    </a:p>
                  </a:txBody>
                  <a:tcPr marL="69675" marR="36996" marT="30830" marB="0" anchor="ctr"/>
                </a:tc>
                <a:extLst>
                  <a:ext uri="{0D108BD9-81ED-4DB2-BD59-A6C34878D82A}">
                    <a16:rowId xmlns:a16="http://schemas.microsoft.com/office/drawing/2014/main" val="2550045122"/>
                  </a:ext>
                </a:extLst>
              </a:tr>
              <a:tr h="834949">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10 </a:t>
                      </a:r>
                      <a:endParaRPr lang="zh-CN" altLang="en-US" sz="1400" b="1" kern="10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KSEM </a:t>
                      </a:r>
                      <a:endParaRPr lang="zh-CN" altLang="en-US" sz="1400" b="1" kern="10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International conference on Knowledge Science,Engineering and Management </a:t>
                      </a:r>
                      <a:endParaRPr lang="zh-CN" altLang="en-US" sz="1400" b="1" kern="100">
                        <a:solidFill>
                          <a:schemeClr val="dk1"/>
                        </a:solidFill>
                        <a:effectLst/>
                        <a:latin typeface="+mn-lt"/>
                        <a:ea typeface="+mn-ea"/>
                        <a:cs typeface="+mn-cs"/>
                      </a:endParaRPr>
                    </a:p>
                  </a:txBody>
                  <a:tcPr marL="69675" marR="36996" marT="30830" marB="0"/>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Springer </a:t>
                      </a:r>
                      <a:endParaRPr lang="zh-CN" altLang="en-US" sz="1400" b="1" kern="100">
                        <a:solidFill>
                          <a:schemeClr val="dk1"/>
                        </a:solidFill>
                        <a:effectLst/>
                        <a:latin typeface="+mn-lt"/>
                        <a:ea typeface="+mn-ea"/>
                        <a:cs typeface="+mn-cs"/>
                      </a:endParaRPr>
                    </a:p>
                  </a:txBody>
                  <a:tcPr marL="69675" marR="36996" marT="30830" marB="0" anchor="ctr"/>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http://dblp.uni-trier.de/db/conf/ksem/ </a:t>
                      </a:r>
                      <a:endParaRPr lang="zh-CN" altLang="en-US" sz="1400" b="1" kern="100" dirty="0">
                        <a:solidFill>
                          <a:schemeClr val="dk1"/>
                        </a:solidFill>
                        <a:effectLst/>
                        <a:latin typeface="+mn-lt"/>
                        <a:ea typeface="+mn-ea"/>
                        <a:cs typeface="+mn-cs"/>
                      </a:endParaRPr>
                    </a:p>
                  </a:txBody>
                  <a:tcPr marL="69675" marR="36996" marT="30830" marB="0" anchor="ctr"/>
                </a:tc>
                <a:extLst>
                  <a:ext uri="{0D108BD9-81ED-4DB2-BD59-A6C34878D82A}">
                    <a16:rowId xmlns:a16="http://schemas.microsoft.com/office/drawing/2014/main" val="2116140393"/>
                  </a:ext>
                </a:extLst>
              </a:tr>
            </a:tbl>
          </a:graphicData>
        </a:graphic>
      </p:graphicFrame>
    </p:spTree>
    <p:extLst>
      <p:ext uri="{BB962C8B-B14F-4D97-AF65-F5344CB8AC3E}">
        <p14:creationId xmlns:p14="http://schemas.microsoft.com/office/powerpoint/2010/main" val="190428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1E514E6-9D6F-4BAB-80EA-14E6A38E6842}"/>
              </a:ext>
            </a:extLst>
          </p:cNvPr>
          <p:cNvGraphicFramePr>
            <a:graphicFrameLocks noGrp="1"/>
          </p:cNvGraphicFramePr>
          <p:nvPr/>
        </p:nvGraphicFramePr>
        <p:xfrm>
          <a:off x="1804353" y="3569335"/>
          <a:ext cx="9037320" cy="709930"/>
        </p:xfrm>
        <a:graphic>
          <a:graphicData uri="http://schemas.openxmlformats.org/drawingml/2006/table">
            <a:tbl>
              <a:tblPr firstRow="1" firstCol="1" bandRow="1">
                <a:tableStyleId>{F5AB1C69-6EDB-4FF4-983F-18BD219EF322}</a:tableStyleId>
              </a:tblPr>
              <a:tblGrid>
                <a:gridCol w="570190">
                  <a:extLst>
                    <a:ext uri="{9D8B030D-6E8A-4147-A177-3AD203B41FA5}">
                      <a16:colId xmlns:a16="http://schemas.microsoft.com/office/drawing/2014/main" val="1990386034"/>
                    </a:ext>
                  </a:extLst>
                </a:gridCol>
                <a:gridCol w="1577864">
                  <a:extLst>
                    <a:ext uri="{9D8B030D-6E8A-4147-A177-3AD203B41FA5}">
                      <a16:colId xmlns:a16="http://schemas.microsoft.com/office/drawing/2014/main" val="945804819"/>
                    </a:ext>
                  </a:extLst>
                </a:gridCol>
                <a:gridCol w="2257266">
                  <a:extLst>
                    <a:ext uri="{9D8B030D-6E8A-4147-A177-3AD203B41FA5}">
                      <a16:colId xmlns:a16="http://schemas.microsoft.com/office/drawing/2014/main" val="3059157020"/>
                    </a:ext>
                  </a:extLst>
                </a:gridCol>
                <a:gridCol w="1624851">
                  <a:extLst>
                    <a:ext uri="{9D8B030D-6E8A-4147-A177-3AD203B41FA5}">
                      <a16:colId xmlns:a16="http://schemas.microsoft.com/office/drawing/2014/main" val="4055182543"/>
                    </a:ext>
                  </a:extLst>
                </a:gridCol>
                <a:gridCol w="3007149">
                  <a:extLst>
                    <a:ext uri="{9D8B030D-6E8A-4147-A177-3AD203B41FA5}">
                      <a16:colId xmlns:a16="http://schemas.microsoft.com/office/drawing/2014/main" val="4206443677"/>
                    </a:ext>
                  </a:extLst>
                </a:gridCol>
              </a:tblGrid>
              <a:tr h="450850">
                <a:tc>
                  <a:txBody>
                    <a:bodyPr/>
                    <a:lstStyle/>
                    <a:p>
                      <a:pPr marR="31750" algn="ctr">
                        <a:lnSpc>
                          <a:spcPct val="107000"/>
                        </a:lnSpc>
                        <a:spcAft>
                          <a:spcPts val="0"/>
                        </a:spcAft>
                      </a:pPr>
                      <a:r>
                        <a:rPr lang="en-US" sz="1050" kern="100">
                          <a:effectLst/>
                        </a:rPr>
                        <a:t>11 </a:t>
                      </a:r>
                      <a:endParaRPr lang="zh-CN" sz="1100" kern="100">
                        <a:solidFill>
                          <a:srgbClr val="000000"/>
                        </a:solidFill>
                        <a:effectLst/>
                        <a:latin typeface="Calibri" panose="020F0502020204030204" pitchFamily="34" charset="0"/>
                        <a:ea typeface="Calibri" panose="020F0502020204030204" pitchFamily="34" charset="0"/>
                      </a:endParaRPr>
                    </a:p>
                  </a:txBody>
                  <a:tcPr marL="71755" marR="38100" marT="31750" marB="0" anchor="ctr"/>
                </a:tc>
                <a:tc>
                  <a:txBody>
                    <a:bodyPr/>
                    <a:lstStyle/>
                    <a:p>
                      <a:pPr marR="36195" algn="ctr">
                        <a:lnSpc>
                          <a:spcPct val="107000"/>
                        </a:lnSpc>
                        <a:spcAft>
                          <a:spcPts val="0"/>
                        </a:spcAft>
                      </a:pPr>
                      <a:r>
                        <a:rPr lang="en-US" sz="1050" kern="100">
                          <a:effectLst/>
                        </a:rPr>
                        <a:t>ICONIP </a:t>
                      </a:r>
                      <a:endParaRPr lang="zh-CN" sz="1100" kern="100">
                        <a:solidFill>
                          <a:srgbClr val="000000"/>
                        </a:solidFill>
                        <a:effectLst/>
                        <a:latin typeface="Calibri" panose="020F0502020204030204" pitchFamily="34" charset="0"/>
                        <a:ea typeface="Calibri" panose="020F0502020204030204" pitchFamily="34" charset="0"/>
                      </a:endParaRPr>
                    </a:p>
                  </a:txBody>
                  <a:tcPr marL="71755" marR="38100" marT="31750" marB="0" anchor="ctr"/>
                </a:tc>
                <a:tc>
                  <a:txBody>
                    <a:bodyPr/>
                    <a:lstStyle/>
                    <a:p>
                      <a:pPr algn="ctr">
                        <a:lnSpc>
                          <a:spcPct val="107000"/>
                        </a:lnSpc>
                        <a:spcAft>
                          <a:spcPts val="0"/>
                        </a:spcAft>
                      </a:pPr>
                      <a:r>
                        <a:rPr lang="en-US" sz="1050" kern="100">
                          <a:effectLst/>
                        </a:rPr>
                        <a:t>International Conference on Neural Information Processing </a:t>
                      </a:r>
                      <a:endParaRPr lang="zh-CN" sz="1100" kern="100">
                        <a:solidFill>
                          <a:srgbClr val="000000"/>
                        </a:solidFill>
                        <a:effectLst/>
                        <a:latin typeface="Calibri" panose="020F0502020204030204" pitchFamily="34" charset="0"/>
                        <a:ea typeface="Calibri" panose="020F0502020204030204" pitchFamily="34" charset="0"/>
                      </a:endParaRPr>
                    </a:p>
                  </a:txBody>
                  <a:tcPr marL="71755" marR="38100" marT="31750" marB="0"/>
                </a:tc>
                <a:tc>
                  <a:txBody>
                    <a:bodyPr/>
                    <a:lstStyle/>
                    <a:p>
                      <a:pPr marR="33655" algn="ctr">
                        <a:lnSpc>
                          <a:spcPct val="107000"/>
                        </a:lnSpc>
                        <a:spcAft>
                          <a:spcPts val="0"/>
                        </a:spcAft>
                      </a:pPr>
                      <a:r>
                        <a:rPr lang="en-US" sz="1050" kern="100">
                          <a:effectLst/>
                        </a:rPr>
                        <a:t>Springer </a:t>
                      </a:r>
                      <a:endParaRPr lang="zh-CN" sz="1100" kern="100">
                        <a:solidFill>
                          <a:srgbClr val="000000"/>
                        </a:solidFill>
                        <a:effectLst/>
                        <a:latin typeface="Calibri" panose="020F0502020204030204" pitchFamily="34" charset="0"/>
                        <a:ea typeface="Calibri" panose="020F0502020204030204" pitchFamily="34" charset="0"/>
                      </a:endParaRPr>
                    </a:p>
                  </a:txBody>
                  <a:tcPr marL="71755" marR="38100" marT="31750" marB="0" anchor="ctr"/>
                </a:tc>
                <a:tc>
                  <a:txBody>
                    <a:bodyPr/>
                    <a:lstStyle/>
                    <a:p>
                      <a:pPr marR="34290" algn="ctr">
                        <a:lnSpc>
                          <a:spcPct val="107000"/>
                        </a:lnSpc>
                        <a:spcAft>
                          <a:spcPts val="0"/>
                        </a:spcAft>
                      </a:pPr>
                      <a:r>
                        <a:rPr lang="en-US" sz="1050" kern="100">
                          <a:effectLst/>
                        </a:rPr>
                        <a:t>http://dblp.uni-trier.de/db/conf/iconip/ </a:t>
                      </a:r>
                      <a:endParaRPr lang="zh-CN" sz="1100" kern="100">
                        <a:solidFill>
                          <a:srgbClr val="000000"/>
                        </a:solidFill>
                        <a:effectLst/>
                        <a:latin typeface="Calibri" panose="020F0502020204030204" pitchFamily="34" charset="0"/>
                        <a:ea typeface="Calibri" panose="020F0502020204030204" pitchFamily="34" charset="0"/>
                      </a:endParaRPr>
                    </a:p>
                  </a:txBody>
                  <a:tcPr marL="71755" marR="38100" marT="31750" marB="0" anchor="ctr"/>
                </a:tc>
                <a:extLst>
                  <a:ext uri="{0D108BD9-81ED-4DB2-BD59-A6C34878D82A}">
                    <a16:rowId xmlns:a16="http://schemas.microsoft.com/office/drawing/2014/main" val="1925741115"/>
                  </a:ext>
                </a:extLst>
              </a:tr>
              <a:tr h="259080">
                <a:tc>
                  <a:txBody>
                    <a:bodyPr/>
                    <a:lstStyle/>
                    <a:p>
                      <a:pPr marR="33655" algn="ctr">
                        <a:lnSpc>
                          <a:spcPct val="107000"/>
                        </a:lnSpc>
                        <a:spcAft>
                          <a:spcPts val="0"/>
                        </a:spcAft>
                      </a:pPr>
                      <a:r>
                        <a:rPr lang="en-US" sz="1050" kern="100">
                          <a:effectLst/>
                        </a:rPr>
                        <a:t>12 </a:t>
                      </a:r>
                      <a:endParaRPr lang="zh-CN" sz="1100" kern="100">
                        <a:solidFill>
                          <a:srgbClr val="000000"/>
                        </a:solidFill>
                        <a:effectLst/>
                        <a:latin typeface="Calibri" panose="020F0502020204030204" pitchFamily="34" charset="0"/>
                        <a:ea typeface="Calibri" panose="020F0502020204030204" pitchFamily="34" charset="0"/>
                      </a:endParaRPr>
                    </a:p>
                  </a:txBody>
                  <a:tcPr marL="71755" marR="38100" marT="31750" marB="0"/>
                </a:tc>
                <a:tc>
                  <a:txBody>
                    <a:bodyPr/>
                    <a:lstStyle/>
                    <a:p>
                      <a:pPr marR="33655" algn="ctr">
                        <a:lnSpc>
                          <a:spcPct val="107000"/>
                        </a:lnSpc>
                        <a:spcAft>
                          <a:spcPts val="0"/>
                        </a:spcAft>
                      </a:pPr>
                      <a:r>
                        <a:rPr lang="en-US" sz="1050" kern="100">
                          <a:effectLst/>
                        </a:rPr>
                        <a:t>ICPR </a:t>
                      </a:r>
                      <a:endParaRPr lang="zh-CN" sz="1100" kern="100">
                        <a:solidFill>
                          <a:srgbClr val="000000"/>
                        </a:solidFill>
                        <a:effectLst/>
                        <a:latin typeface="Calibri" panose="020F0502020204030204" pitchFamily="34" charset="0"/>
                        <a:ea typeface="Calibri" panose="020F0502020204030204" pitchFamily="34" charset="0"/>
                      </a:endParaRPr>
                    </a:p>
                  </a:txBody>
                  <a:tcPr marL="71755" marR="38100" marT="31750" marB="0"/>
                </a:tc>
                <a:tc>
                  <a:txBody>
                    <a:bodyPr/>
                    <a:lstStyle/>
                    <a:p>
                      <a:pPr marR="35560" algn="ctr">
                        <a:lnSpc>
                          <a:spcPct val="107000"/>
                        </a:lnSpc>
                        <a:spcAft>
                          <a:spcPts val="0"/>
                        </a:spcAft>
                      </a:pPr>
                      <a:r>
                        <a:rPr lang="en-US" sz="1050" kern="100">
                          <a:effectLst/>
                        </a:rPr>
                        <a:t>International Conference on Pattern </a:t>
                      </a:r>
                      <a:endParaRPr lang="zh-CN" sz="1100" kern="100">
                        <a:solidFill>
                          <a:srgbClr val="000000"/>
                        </a:solidFill>
                        <a:effectLst/>
                        <a:latin typeface="Calibri" panose="020F0502020204030204" pitchFamily="34" charset="0"/>
                        <a:ea typeface="Calibri" panose="020F0502020204030204" pitchFamily="34" charset="0"/>
                      </a:endParaRPr>
                    </a:p>
                  </a:txBody>
                  <a:tcPr marL="71755" marR="38100" marT="31750" marB="0"/>
                </a:tc>
                <a:tc>
                  <a:txBody>
                    <a:bodyPr/>
                    <a:lstStyle/>
                    <a:p>
                      <a:pPr marR="34925" algn="ctr">
                        <a:lnSpc>
                          <a:spcPct val="107000"/>
                        </a:lnSpc>
                        <a:spcAft>
                          <a:spcPts val="0"/>
                        </a:spcAft>
                      </a:pPr>
                      <a:r>
                        <a:rPr lang="en-US" sz="1050" kern="100">
                          <a:effectLst/>
                        </a:rPr>
                        <a:t>IEEE </a:t>
                      </a:r>
                      <a:endParaRPr lang="zh-CN" sz="1100" kern="100">
                        <a:solidFill>
                          <a:srgbClr val="000000"/>
                        </a:solidFill>
                        <a:effectLst/>
                        <a:latin typeface="Calibri" panose="020F0502020204030204" pitchFamily="34" charset="0"/>
                        <a:ea typeface="Calibri" panose="020F0502020204030204" pitchFamily="34" charset="0"/>
                      </a:endParaRPr>
                    </a:p>
                  </a:txBody>
                  <a:tcPr marL="71755" marR="38100" marT="31750" marB="0"/>
                </a:tc>
                <a:tc>
                  <a:txBody>
                    <a:bodyPr/>
                    <a:lstStyle/>
                    <a:p>
                      <a:pPr marR="36195" algn="ctr">
                        <a:lnSpc>
                          <a:spcPct val="107000"/>
                        </a:lnSpc>
                        <a:spcAft>
                          <a:spcPts val="0"/>
                        </a:spcAft>
                      </a:pPr>
                      <a:r>
                        <a:rPr lang="en-US" sz="1050" kern="100">
                          <a:effectLst/>
                        </a:rPr>
                        <a:t>http://dblp.uni-trier.de/db/conf/icpr/ </a:t>
                      </a:r>
                      <a:endParaRPr lang="zh-CN" sz="1100" kern="100">
                        <a:solidFill>
                          <a:srgbClr val="000000"/>
                        </a:solidFill>
                        <a:effectLst/>
                        <a:latin typeface="Calibri" panose="020F0502020204030204" pitchFamily="34" charset="0"/>
                        <a:ea typeface="Calibri" panose="020F0502020204030204" pitchFamily="34" charset="0"/>
                      </a:endParaRPr>
                    </a:p>
                  </a:txBody>
                  <a:tcPr marL="71755" marR="38100" marT="31750" marB="0"/>
                </a:tc>
                <a:extLst>
                  <a:ext uri="{0D108BD9-81ED-4DB2-BD59-A6C34878D82A}">
                    <a16:rowId xmlns:a16="http://schemas.microsoft.com/office/drawing/2014/main" val="419440894"/>
                  </a:ext>
                </a:extLst>
              </a:tr>
            </a:tbl>
          </a:graphicData>
        </a:graphic>
      </p:graphicFrame>
      <p:graphicFrame>
        <p:nvGraphicFramePr>
          <p:cNvPr id="8" name="表格 7">
            <a:extLst>
              <a:ext uri="{FF2B5EF4-FFF2-40B4-BE49-F238E27FC236}">
                <a16:creationId xmlns:a16="http://schemas.microsoft.com/office/drawing/2014/main" id="{2E576644-2AF4-4CC3-8A56-EAF9D7B520F9}"/>
              </a:ext>
            </a:extLst>
          </p:cNvPr>
          <p:cNvGraphicFramePr>
            <a:graphicFrameLocks noGrp="1"/>
          </p:cNvGraphicFramePr>
          <p:nvPr>
            <p:extLst>
              <p:ext uri="{D42A27DB-BD31-4B8C-83A1-F6EECF244321}">
                <p14:modId xmlns:p14="http://schemas.microsoft.com/office/powerpoint/2010/main" val="15843816"/>
              </p:ext>
            </p:extLst>
          </p:nvPr>
        </p:nvGraphicFramePr>
        <p:xfrm>
          <a:off x="673575" y="532103"/>
          <a:ext cx="10841674" cy="5793793"/>
        </p:xfrm>
        <a:graphic>
          <a:graphicData uri="http://schemas.openxmlformats.org/drawingml/2006/table">
            <a:tbl>
              <a:tblPr firstRow="1" firstCol="1" bandRow="1">
                <a:tableStyleId>{F5AB1C69-6EDB-4FF4-983F-18BD219EF322}</a:tableStyleId>
              </a:tblPr>
              <a:tblGrid>
                <a:gridCol w="684032">
                  <a:extLst>
                    <a:ext uri="{9D8B030D-6E8A-4147-A177-3AD203B41FA5}">
                      <a16:colId xmlns:a16="http://schemas.microsoft.com/office/drawing/2014/main" val="2630879172"/>
                    </a:ext>
                  </a:extLst>
                </a:gridCol>
                <a:gridCol w="1892894">
                  <a:extLst>
                    <a:ext uri="{9D8B030D-6E8A-4147-A177-3AD203B41FA5}">
                      <a16:colId xmlns:a16="http://schemas.microsoft.com/office/drawing/2014/main" val="2107074683"/>
                    </a:ext>
                  </a:extLst>
                </a:gridCol>
                <a:gridCol w="2707942">
                  <a:extLst>
                    <a:ext uri="{9D8B030D-6E8A-4147-A177-3AD203B41FA5}">
                      <a16:colId xmlns:a16="http://schemas.microsoft.com/office/drawing/2014/main" val="2239528043"/>
                    </a:ext>
                  </a:extLst>
                </a:gridCol>
                <a:gridCol w="1949262">
                  <a:extLst>
                    <a:ext uri="{9D8B030D-6E8A-4147-A177-3AD203B41FA5}">
                      <a16:colId xmlns:a16="http://schemas.microsoft.com/office/drawing/2014/main" val="976659398"/>
                    </a:ext>
                  </a:extLst>
                </a:gridCol>
                <a:gridCol w="3607544">
                  <a:extLst>
                    <a:ext uri="{9D8B030D-6E8A-4147-A177-3AD203B41FA5}">
                      <a16:colId xmlns:a16="http://schemas.microsoft.com/office/drawing/2014/main" val="763571454"/>
                    </a:ext>
                  </a:extLst>
                </a:gridCol>
              </a:tblGrid>
              <a:tr h="208651">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 </a:t>
                      </a:r>
                      <a:endParaRPr lang="zh-CN" altLang="en-US" sz="1400" b="1" kern="100">
                        <a:solidFill>
                          <a:schemeClr val="dk1"/>
                        </a:solidFill>
                        <a:effectLst/>
                        <a:latin typeface="+mn-lt"/>
                        <a:ea typeface="+mn-ea"/>
                        <a:cs typeface="+mn-cs"/>
                      </a:endParaRPr>
                    </a:p>
                  </a:txBody>
                  <a:tcPr marR="59690" marT="3810" marB="0"/>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 </a:t>
                      </a:r>
                      <a:endParaRPr lang="zh-CN" altLang="en-US" sz="1400" b="1" kern="100">
                        <a:solidFill>
                          <a:schemeClr val="dk1"/>
                        </a:solidFill>
                        <a:effectLst/>
                        <a:latin typeface="+mn-lt"/>
                        <a:ea typeface="+mn-ea"/>
                        <a:cs typeface="+mn-cs"/>
                      </a:endParaRPr>
                    </a:p>
                  </a:txBody>
                  <a:tcPr marR="59690" marT="3810" marB="0"/>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Recognition </a:t>
                      </a:r>
                      <a:endParaRPr lang="zh-CN" altLang="en-US" sz="1400" b="1" kern="100">
                        <a:solidFill>
                          <a:schemeClr val="dk1"/>
                        </a:solidFill>
                        <a:effectLst/>
                        <a:latin typeface="+mn-lt"/>
                        <a:ea typeface="+mn-ea"/>
                        <a:cs typeface="+mn-cs"/>
                      </a:endParaRPr>
                    </a:p>
                  </a:txBody>
                  <a:tcPr marR="59690" marT="3810" marB="0"/>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 </a:t>
                      </a:r>
                      <a:endParaRPr lang="zh-CN" altLang="en-US" sz="1400" b="1" kern="100">
                        <a:solidFill>
                          <a:schemeClr val="dk1"/>
                        </a:solidFill>
                        <a:effectLst/>
                        <a:latin typeface="+mn-lt"/>
                        <a:ea typeface="+mn-ea"/>
                        <a:cs typeface="+mn-cs"/>
                      </a:endParaRPr>
                    </a:p>
                  </a:txBody>
                  <a:tcPr marR="59690" marT="3810" marB="0"/>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 </a:t>
                      </a:r>
                      <a:endParaRPr lang="zh-CN" altLang="en-US" sz="1400" b="1" kern="100">
                        <a:solidFill>
                          <a:schemeClr val="dk1"/>
                        </a:solidFill>
                        <a:effectLst/>
                        <a:latin typeface="+mn-lt"/>
                        <a:ea typeface="+mn-ea"/>
                        <a:cs typeface="+mn-cs"/>
                      </a:endParaRPr>
                    </a:p>
                  </a:txBody>
                  <a:tcPr marR="59690" marT="3810" marB="0"/>
                </a:tc>
                <a:extLst>
                  <a:ext uri="{0D108BD9-81ED-4DB2-BD59-A6C34878D82A}">
                    <a16:rowId xmlns:a16="http://schemas.microsoft.com/office/drawing/2014/main" val="2363599155"/>
                  </a:ext>
                </a:extLst>
              </a:tr>
              <a:tr h="619692">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13 </a:t>
                      </a:r>
                      <a:endParaRPr lang="zh-CN" altLang="en-US" sz="1400" b="1" kern="100">
                        <a:solidFill>
                          <a:schemeClr val="dk1"/>
                        </a:solidFill>
                        <a:effectLst/>
                        <a:latin typeface="+mn-lt"/>
                        <a:ea typeface="+mn-ea"/>
                        <a:cs typeface="+mn-cs"/>
                      </a:endParaRPr>
                    </a:p>
                  </a:txBody>
                  <a:tcPr marR="59690" marT="381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ICB </a:t>
                      </a:r>
                      <a:endParaRPr lang="zh-CN" altLang="en-US" sz="1400" b="1" kern="100">
                        <a:solidFill>
                          <a:schemeClr val="dk1"/>
                        </a:solidFill>
                        <a:effectLst/>
                        <a:latin typeface="+mn-lt"/>
                        <a:ea typeface="+mn-ea"/>
                        <a:cs typeface="+mn-cs"/>
                      </a:endParaRPr>
                    </a:p>
                  </a:txBody>
                  <a:tcPr marR="59690" marT="381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International Joint Conference on </a:t>
                      </a:r>
                      <a:endParaRPr lang="zh-CN" altLang="en-US" sz="1400" b="1" kern="10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Biometrics </a:t>
                      </a:r>
                      <a:endParaRPr lang="zh-CN" altLang="en-US" sz="1400" b="1" kern="100">
                        <a:solidFill>
                          <a:schemeClr val="dk1"/>
                        </a:solidFill>
                        <a:effectLst/>
                        <a:latin typeface="+mn-lt"/>
                        <a:ea typeface="+mn-ea"/>
                        <a:cs typeface="+mn-cs"/>
                      </a:endParaRPr>
                    </a:p>
                  </a:txBody>
                  <a:tcPr marR="59690" marT="3810" marB="0"/>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IEEE </a:t>
                      </a:r>
                      <a:endParaRPr lang="zh-CN" altLang="en-US" sz="1400" b="1" kern="100">
                        <a:solidFill>
                          <a:schemeClr val="dk1"/>
                        </a:solidFill>
                        <a:effectLst/>
                        <a:latin typeface="+mn-lt"/>
                        <a:ea typeface="+mn-ea"/>
                        <a:cs typeface="+mn-cs"/>
                      </a:endParaRPr>
                    </a:p>
                  </a:txBody>
                  <a:tcPr marR="59690" marT="381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http://dblp.uni-trier.de/db/conf/icb/ </a:t>
                      </a:r>
                      <a:endParaRPr lang="zh-CN" altLang="en-US" sz="1400" b="1" kern="100">
                        <a:solidFill>
                          <a:schemeClr val="dk1"/>
                        </a:solidFill>
                        <a:effectLst/>
                        <a:latin typeface="+mn-lt"/>
                        <a:ea typeface="+mn-ea"/>
                        <a:cs typeface="+mn-cs"/>
                      </a:endParaRPr>
                    </a:p>
                  </a:txBody>
                  <a:tcPr marR="59690" marT="3810" marB="0" anchor="ctr"/>
                </a:tc>
                <a:extLst>
                  <a:ext uri="{0D108BD9-81ED-4DB2-BD59-A6C34878D82A}">
                    <a16:rowId xmlns:a16="http://schemas.microsoft.com/office/drawing/2014/main" val="176823873"/>
                  </a:ext>
                </a:extLst>
              </a:tr>
              <a:tr h="619692">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14 </a:t>
                      </a:r>
                      <a:endParaRPr lang="zh-CN" altLang="en-US" sz="1400" b="1" kern="100">
                        <a:solidFill>
                          <a:schemeClr val="dk1"/>
                        </a:solidFill>
                        <a:effectLst/>
                        <a:latin typeface="+mn-lt"/>
                        <a:ea typeface="+mn-ea"/>
                        <a:cs typeface="+mn-cs"/>
                      </a:endParaRPr>
                    </a:p>
                  </a:txBody>
                  <a:tcPr marR="59690" marT="381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IJCNN </a:t>
                      </a:r>
                      <a:endParaRPr lang="zh-CN" altLang="en-US" sz="1400" b="1" kern="100">
                        <a:solidFill>
                          <a:schemeClr val="dk1"/>
                        </a:solidFill>
                        <a:effectLst/>
                        <a:latin typeface="+mn-lt"/>
                        <a:ea typeface="+mn-ea"/>
                        <a:cs typeface="+mn-cs"/>
                      </a:endParaRPr>
                    </a:p>
                  </a:txBody>
                  <a:tcPr marR="59690" marT="381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International Joint Conference on Neural Networks </a:t>
                      </a:r>
                      <a:endParaRPr lang="zh-CN" altLang="en-US" sz="1400" b="1" kern="100">
                        <a:solidFill>
                          <a:schemeClr val="dk1"/>
                        </a:solidFill>
                        <a:effectLst/>
                        <a:latin typeface="+mn-lt"/>
                        <a:ea typeface="+mn-ea"/>
                        <a:cs typeface="+mn-cs"/>
                      </a:endParaRPr>
                    </a:p>
                  </a:txBody>
                  <a:tcPr marR="59690" marT="3810" marB="0"/>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IEEE </a:t>
                      </a:r>
                      <a:endParaRPr lang="zh-CN" altLang="en-US" sz="1400" b="1" kern="100">
                        <a:solidFill>
                          <a:schemeClr val="dk1"/>
                        </a:solidFill>
                        <a:effectLst/>
                        <a:latin typeface="+mn-lt"/>
                        <a:ea typeface="+mn-ea"/>
                        <a:cs typeface="+mn-cs"/>
                      </a:endParaRPr>
                    </a:p>
                  </a:txBody>
                  <a:tcPr marR="59690" marT="3810" marB="0" anchor="ctr"/>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http://dblp.uni-trier.de/db/conf/ijcnn/ </a:t>
                      </a:r>
                      <a:endParaRPr lang="zh-CN" altLang="en-US" sz="1400" b="1" kern="100" dirty="0">
                        <a:solidFill>
                          <a:schemeClr val="dk1"/>
                        </a:solidFill>
                        <a:effectLst/>
                        <a:latin typeface="+mn-lt"/>
                        <a:ea typeface="+mn-ea"/>
                        <a:cs typeface="+mn-cs"/>
                      </a:endParaRPr>
                    </a:p>
                  </a:txBody>
                  <a:tcPr marR="59690" marT="3810" marB="0" anchor="ctr"/>
                </a:tc>
                <a:extLst>
                  <a:ext uri="{0D108BD9-81ED-4DB2-BD59-A6C34878D82A}">
                    <a16:rowId xmlns:a16="http://schemas.microsoft.com/office/drawing/2014/main" val="905874223"/>
                  </a:ext>
                </a:extLst>
              </a:tr>
              <a:tr h="619692">
                <a:tc>
                  <a:txBody>
                    <a:bodyPr/>
                    <a:lstStyle/>
                    <a:p>
                      <a:pPr marR="31115" algn="ctr">
                        <a:lnSpc>
                          <a:spcPct val="107000"/>
                        </a:lnSpc>
                        <a:spcAft>
                          <a:spcPts val="0"/>
                        </a:spcAft>
                      </a:pPr>
                      <a:r>
                        <a:rPr lang="en-US" sz="1050" kern="100">
                          <a:effectLst/>
                        </a:rPr>
                        <a:t>15 </a:t>
                      </a:r>
                      <a:endParaRPr lang="zh-CN" sz="1100" kern="100">
                        <a:solidFill>
                          <a:srgbClr val="000000"/>
                        </a:solidFill>
                        <a:effectLst/>
                        <a:latin typeface="Calibri" panose="020F0502020204030204" pitchFamily="34" charset="0"/>
                        <a:ea typeface="Calibri" panose="020F0502020204030204" pitchFamily="34" charset="0"/>
                      </a:endParaRPr>
                    </a:p>
                  </a:txBody>
                  <a:tcPr marR="59690" marT="3810" marB="0" anchor="ctr"/>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PRICAI </a:t>
                      </a:r>
                      <a:endParaRPr lang="zh-CN" altLang="en-US" sz="1400" b="1" kern="100" dirty="0">
                        <a:solidFill>
                          <a:schemeClr val="dk1"/>
                        </a:solidFill>
                        <a:effectLst/>
                        <a:latin typeface="+mn-lt"/>
                        <a:ea typeface="+mn-ea"/>
                        <a:cs typeface="+mn-cs"/>
                      </a:endParaRPr>
                    </a:p>
                  </a:txBody>
                  <a:tcPr marR="59690" marT="3810" marB="0" anchor="ctr"/>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Pacific Rim International Conference on Artificial Intelligence </a:t>
                      </a:r>
                      <a:endParaRPr lang="zh-CN" altLang="en-US" sz="1400" b="1" kern="100" dirty="0">
                        <a:solidFill>
                          <a:schemeClr val="dk1"/>
                        </a:solidFill>
                        <a:effectLst/>
                        <a:latin typeface="+mn-lt"/>
                        <a:ea typeface="+mn-ea"/>
                        <a:cs typeface="+mn-cs"/>
                      </a:endParaRPr>
                    </a:p>
                  </a:txBody>
                  <a:tcPr marR="59690" marT="3810" marB="0"/>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Springer </a:t>
                      </a:r>
                      <a:endParaRPr lang="zh-CN" altLang="en-US" sz="1400" b="1" kern="100" dirty="0">
                        <a:solidFill>
                          <a:schemeClr val="dk1"/>
                        </a:solidFill>
                        <a:effectLst/>
                        <a:latin typeface="+mn-lt"/>
                        <a:ea typeface="+mn-ea"/>
                        <a:cs typeface="+mn-cs"/>
                      </a:endParaRPr>
                    </a:p>
                  </a:txBody>
                  <a:tcPr marR="59690" marT="3810" marB="0" anchor="ctr"/>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http://dblp.uni-trier.de/db/conf/pricai/ </a:t>
                      </a:r>
                      <a:endParaRPr lang="zh-CN" altLang="en-US" sz="1400" b="1" kern="100" dirty="0">
                        <a:solidFill>
                          <a:schemeClr val="dk1"/>
                        </a:solidFill>
                        <a:effectLst/>
                        <a:latin typeface="+mn-lt"/>
                        <a:ea typeface="+mn-ea"/>
                        <a:cs typeface="+mn-cs"/>
                      </a:endParaRPr>
                    </a:p>
                  </a:txBody>
                  <a:tcPr marR="59690" marT="3810" marB="0" anchor="ctr"/>
                </a:tc>
                <a:extLst>
                  <a:ext uri="{0D108BD9-81ED-4DB2-BD59-A6C34878D82A}">
                    <a16:rowId xmlns:a16="http://schemas.microsoft.com/office/drawing/2014/main" val="975625982"/>
                  </a:ext>
                </a:extLst>
              </a:tr>
              <a:tr h="1244775">
                <a:tc>
                  <a:txBody>
                    <a:bodyPr/>
                    <a:lstStyle/>
                    <a:p>
                      <a:pPr marR="31115" algn="ctr">
                        <a:lnSpc>
                          <a:spcPct val="107000"/>
                        </a:lnSpc>
                        <a:spcAft>
                          <a:spcPts val="0"/>
                        </a:spcAft>
                      </a:pPr>
                      <a:r>
                        <a:rPr lang="en-US" sz="1050" kern="100">
                          <a:effectLst/>
                        </a:rPr>
                        <a:t>16 </a:t>
                      </a:r>
                      <a:endParaRPr lang="zh-CN" sz="1100" kern="100">
                        <a:solidFill>
                          <a:srgbClr val="000000"/>
                        </a:solidFill>
                        <a:effectLst/>
                        <a:latin typeface="Calibri" panose="020F0502020204030204" pitchFamily="34" charset="0"/>
                        <a:ea typeface="Calibri" panose="020F0502020204030204" pitchFamily="34" charset="0"/>
                      </a:endParaRPr>
                    </a:p>
                  </a:txBody>
                  <a:tcPr marR="59690" marT="381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NAACL </a:t>
                      </a:r>
                      <a:endParaRPr lang="zh-CN" altLang="en-US" sz="1400" b="1" kern="100">
                        <a:solidFill>
                          <a:schemeClr val="dk1"/>
                        </a:solidFill>
                        <a:effectLst/>
                        <a:latin typeface="+mn-lt"/>
                        <a:ea typeface="+mn-ea"/>
                        <a:cs typeface="+mn-cs"/>
                      </a:endParaRPr>
                    </a:p>
                  </a:txBody>
                  <a:tcPr marR="59690" marT="381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The Annual Conference of the North </a:t>
                      </a:r>
                      <a:endParaRPr lang="zh-CN" altLang="en-US" sz="1400" b="1" kern="10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American Chapter of the Association for Computational Linguistics </a:t>
                      </a:r>
                      <a:endParaRPr lang="zh-CN" altLang="en-US" sz="1400" b="1" kern="100">
                        <a:solidFill>
                          <a:schemeClr val="dk1"/>
                        </a:solidFill>
                        <a:effectLst/>
                        <a:latin typeface="+mn-lt"/>
                        <a:ea typeface="+mn-ea"/>
                        <a:cs typeface="+mn-cs"/>
                      </a:endParaRPr>
                    </a:p>
                  </a:txBody>
                  <a:tcPr marR="59690" marT="3810" marB="0"/>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NAACL </a:t>
                      </a:r>
                      <a:endParaRPr lang="zh-CN" altLang="en-US" sz="1400" b="1" kern="100">
                        <a:solidFill>
                          <a:schemeClr val="dk1"/>
                        </a:solidFill>
                        <a:effectLst/>
                        <a:latin typeface="+mn-lt"/>
                        <a:ea typeface="+mn-ea"/>
                        <a:cs typeface="+mn-cs"/>
                      </a:endParaRPr>
                    </a:p>
                  </a:txBody>
                  <a:tcPr marR="59690" marT="3810" marB="0" anchor="ctr"/>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http://dblp.uni-trier.de/db/conf/naacl/ </a:t>
                      </a:r>
                      <a:endParaRPr lang="zh-CN" altLang="en-US" sz="1400" b="1" kern="100" dirty="0">
                        <a:solidFill>
                          <a:schemeClr val="dk1"/>
                        </a:solidFill>
                        <a:effectLst/>
                        <a:latin typeface="+mn-lt"/>
                        <a:ea typeface="+mn-ea"/>
                        <a:cs typeface="+mn-cs"/>
                      </a:endParaRPr>
                    </a:p>
                  </a:txBody>
                  <a:tcPr marR="59690" marT="3810" marB="0" anchor="ctr"/>
                </a:tc>
                <a:extLst>
                  <a:ext uri="{0D108BD9-81ED-4DB2-BD59-A6C34878D82A}">
                    <a16:rowId xmlns:a16="http://schemas.microsoft.com/office/drawing/2014/main" val="1216140103"/>
                  </a:ext>
                </a:extLst>
              </a:tr>
              <a:tr h="619692">
                <a:tc>
                  <a:txBody>
                    <a:bodyPr/>
                    <a:lstStyle/>
                    <a:p>
                      <a:pPr marR="31115" algn="ctr">
                        <a:lnSpc>
                          <a:spcPct val="107000"/>
                        </a:lnSpc>
                        <a:spcAft>
                          <a:spcPts val="0"/>
                        </a:spcAft>
                      </a:pPr>
                      <a:r>
                        <a:rPr lang="en-US" sz="1050" kern="100">
                          <a:effectLst/>
                        </a:rPr>
                        <a:t>17 </a:t>
                      </a:r>
                      <a:endParaRPr lang="zh-CN" sz="1100" kern="100">
                        <a:solidFill>
                          <a:srgbClr val="000000"/>
                        </a:solidFill>
                        <a:effectLst/>
                        <a:latin typeface="Calibri" panose="020F0502020204030204" pitchFamily="34" charset="0"/>
                        <a:ea typeface="Calibri" panose="020F0502020204030204" pitchFamily="34" charset="0"/>
                      </a:endParaRPr>
                    </a:p>
                  </a:txBody>
                  <a:tcPr marR="59690" marT="381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BMVC </a:t>
                      </a:r>
                      <a:endParaRPr lang="zh-CN" altLang="en-US" sz="1400" b="1" kern="100">
                        <a:solidFill>
                          <a:schemeClr val="dk1"/>
                        </a:solidFill>
                        <a:effectLst/>
                        <a:latin typeface="+mn-lt"/>
                        <a:ea typeface="+mn-ea"/>
                        <a:cs typeface="+mn-cs"/>
                      </a:endParaRPr>
                    </a:p>
                  </a:txBody>
                  <a:tcPr marR="59690" marT="381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British Machine Vision Conference </a:t>
                      </a:r>
                      <a:endParaRPr lang="zh-CN" altLang="en-US" sz="1400" b="1" kern="100">
                        <a:solidFill>
                          <a:schemeClr val="dk1"/>
                        </a:solidFill>
                        <a:effectLst/>
                        <a:latin typeface="+mn-lt"/>
                        <a:ea typeface="+mn-ea"/>
                        <a:cs typeface="+mn-cs"/>
                      </a:endParaRPr>
                    </a:p>
                  </a:txBody>
                  <a:tcPr marR="59690" marT="3810" marB="0" anchor="ctr"/>
                </a:tc>
                <a:tc>
                  <a:txBody>
                    <a:bodyPr/>
                    <a:lstStyle/>
                    <a:p>
                      <a:pPr marL="0" marR="32385" indent="-323215" algn="ctr" defTabSz="914400" rtl="0" eaLnBrk="1" latinLnBrk="0" hangingPunct="1">
                        <a:lnSpc>
                          <a:spcPct val="107000"/>
                        </a:lnSpc>
                        <a:spcAft>
                          <a:spcPts val="0"/>
                        </a:spcAft>
                      </a:pPr>
                      <a:r>
                        <a:rPr lang="en-US" sz="1400" b="1" kern="100">
                          <a:solidFill>
                            <a:schemeClr val="dk1"/>
                          </a:solidFill>
                          <a:effectLst/>
                          <a:latin typeface="+mn-lt"/>
                          <a:ea typeface="+mn-ea"/>
                          <a:cs typeface="+mn-cs"/>
                          <a:hlinkClick r:id="rId3">
                            <a:extLst>
                              <a:ext uri="{A12FA001-AC4F-418D-AE19-62706E023703}">
                                <ahyp:hlinkClr xmlns:ahyp="http://schemas.microsoft.com/office/drawing/2018/hyperlinkcolor" val="tx"/>
                              </a:ext>
                            </a:extLst>
                          </a:hlinkClick>
                        </a:rPr>
                        <a:t> British Machine Vision Association </a:t>
                      </a:r>
                      <a:endParaRPr lang="zh-CN" altLang="en-US" sz="1400" b="1" kern="100">
                        <a:solidFill>
                          <a:schemeClr val="dk1"/>
                        </a:solidFill>
                        <a:effectLst/>
                        <a:latin typeface="+mn-lt"/>
                        <a:ea typeface="+mn-ea"/>
                        <a:cs typeface="+mn-cs"/>
                      </a:endParaRPr>
                    </a:p>
                  </a:txBody>
                  <a:tcPr marR="59690" marT="3810" marB="0"/>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http://dblp.uni-trier.de/db/conf/bmvc/ </a:t>
                      </a:r>
                      <a:endParaRPr lang="zh-CN" altLang="en-US" sz="1400" b="1" kern="100" dirty="0">
                        <a:solidFill>
                          <a:schemeClr val="dk1"/>
                        </a:solidFill>
                        <a:effectLst/>
                        <a:latin typeface="+mn-lt"/>
                        <a:ea typeface="+mn-ea"/>
                        <a:cs typeface="+mn-cs"/>
                      </a:endParaRPr>
                    </a:p>
                  </a:txBody>
                  <a:tcPr marR="59690" marT="3810" marB="0" anchor="ctr"/>
                </a:tc>
                <a:extLst>
                  <a:ext uri="{0D108BD9-81ED-4DB2-BD59-A6C34878D82A}">
                    <a16:rowId xmlns:a16="http://schemas.microsoft.com/office/drawing/2014/main" val="923864744"/>
                  </a:ext>
                </a:extLst>
              </a:tr>
              <a:tr h="828053">
                <a:tc>
                  <a:txBody>
                    <a:bodyPr/>
                    <a:lstStyle/>
                    <a:p>
                      <a:pPr marR="31115" algn="ctr">
                        <a:lnSpc>
                          <a:spcPct val="107000"/>
                        </a:lnSpc>
                        <a:spcAft>
                          <a:spcPts val="0"/>
                        </a:spcAft>
                      </a:pPr>
                      <a:r>
                        <a:rPr lang="en-US" sz="1050" kern="100">
                          <a:effectLst/>
                        </a:rPr>
                        <a:t>18 </a:t>
                      </a:r>
                      <a:endParaRPr lang="zh-CN" sz="1100" kern="100">
                        <a:solidFill>
                          <a:srgbClr val="000000"/>
                        </a:solidFill>
                        <a:effectLst/>
                        <a:latin typeface="Calibri" panose="020F0502020204030204" pitchFamily="34" charset="0"/>
                        <a:ea typeface="Calibri" panose="020F0502020204030204" pitchFamily="34" charset="0"/>
                      </a:endParaRPr>
                    </a:p>
                  </a:txBody>
                  <a:tcPr marR="59690" marT="381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IROS </a:t>
                      </a:r>
                      <a:endParaRPr lang="zh-CN" altLang="en-US" sz="1400" b="1" kern="100">
                        <a:solidFill>
                          <a:schemeClr val="dk1"/>
                        </a:solidFill>
                        <a:effectLst/>
                        <a:latin typeface="+mn-lt"/>
                        <a:ea typeface="+mn-ea"/>
                        <a:cs typeface="+mn-cs"/>
                      </a:endParaRPr>
                    </a:p>
                  </a:txBody>
                  <a:tcPr marR="59690" marT="3810" marB="0" anchor="ctr"/>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IEEE\RSJ International Conference on Intelligent Robots and Systems </a:t>
                      </a:r>
                      <a:endParaRPr lang="zh-CN" altLang="en-US" sz="1400" b="1" kern="100">
                        <a:solidFill>
                          <a:schemeClr val="dk1"/>
                        </a:solidFill>
                        <a:effectLst/>
                        <a:latin typeface="+mn-lt"/>
                        <a:ea typeface="+mn-ea"/>
                        <a:cs typeface="+mn-cs"/>
                      </a:endParaRPr>
                    </a:p>
                  </a:txBody>
                  <a:tcPr marR="59690" marT="3810" marB="0"/>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IEEE </a:t>
                      </a:r>
                      <a:endParaRPr lang="zh-CN" altLang="en-US" sz="1400" b="1" kern="100">
                        <a:solidFill>
                          <a:schemeClr val="dk1"/>
                        </a:solidFill>
                        <a:effectLst/>
                        <a:latin typeface="+mn-lt"/>
                        <a:ea typeface="+mn-ea"/>
                        <a:cs typeface="+mn-cs"/>
                      </a:endParaRPr>
                    </a:p>
                  </a:txBody>
                  <a:tcPr marR="59690" marT="3810" marB="0" anchor="ctr"/>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http://dblp.uni-trier.de/db/conf/iros/ </a:t>
                      </a:r>
                      <a:endParaRPr lang="zh-CN" altLang="en-US" sz="1400" b="1" kern="100" dirty="0">
                        <a:solidFill>
                          <a:schemeClr val="dk1"/>
                        </a:solidFill>
                        <a:effectLst/>
                        <a:latin typeface="+mn-lt"/>
                        <a:ea typeface="+mn-ea"/>
                        <a:cs typeface="+mn-cs"/>
                      </a:endParaRPr>
                    </a:p>
                  </a:txBody>
                  <a:tcPr marR="59690" marT="3810" marB="0" anchor="ctr"/>
                </a:tc>
                <a:extLst>
                  <a:ext uri="{0D108BD9-81ED-4DB2-BD59-A6C34878D82A}">
                    <a16:rowId xmlns:a16="http://schemas.microsoft.com/office/drawing/2014/main" val="1200452099"/>
                  </a:ext>
                </a:extLst>
              </a:tr>
              <a:tr h="411332">
                <a:tc>
                  <a:txBody>
                    <a:bodyPr/>
                    <a:lstStyle/>
                    <a:p>
                      <a:pPr marR="31115" algn="ctr">
                        <a:lnSpc>
                          <a:spcPct val="107000"/>
                        </a:lnSpc>
                        <a:spcAft>
                          <a:spcPts val="0"/>
                        </a:spcAft>
                      </a:pPr>
                      <a:r>
                        <a:rPr lang="en-US" sz="1050" kern="100">
                          <a:effectLst/>
                        </a:rPr>
                        <a:t>19 </a:t>
                      </a:r>
                      <a:endParaRPr lang="zh-CN" sz="1100" kern="100">
                        <a:solidFill>
                          <a:srgbClr val="000000"/>
                        </a:solidFill>
                        <a:effectLst/>
                        <a:latin typeface="Calibri" panose="020F0502020204030204" pitchFamily="34" charset="0"/>
                        <a:ea typeface="Calibri" panose="020F0502020204030204" pitchFamily="34" charset="0"/>
                      </a:endParaRPr>
                    </a:p>
                  </a:txBody>
                  <a:tcPr marR="59690" marT="3810" marB="0"/>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AISTATS </a:t>
                      </a:r>
                      <a:endParaRPr lang="zh-CN" altLang="en-US" sz="1400" b="1" kern="100">
                        <a:solidFill>
                          <a:schemeClr val="dk1"/>
                        </a:solidFill>
                        <a:effectLst/>
                        <a:latin typeface="+mn-lt"/>
                        <a:ea typeface="+mn-ea"/>
                        <a:cs typeface="+mn-cs"/>
                      </a:endParaRPr>
                    </a:p>
                  </a:txBody>
                  <a:tcPr marR="59690" marT="3810" marB="0"/>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Artificial Intelligence and Statistics </a:t>
                      </a:r>
                      <a:endParaRPr lang="zh-CN" altLang="en-US" sz="1400" b="1" kern="100">
                        <a:solidFill>
                          <a:schemeClr val="dk1"/>
                        </a:solidFill>
                        <a:effectLst/>
                        <a:latin typeface="+mn-lt"/>
                        <a:ea typeface="+mn-ea"/>
                        <a:cs typeface="+mn-cs"/>
                      </a:endParaRPr>
                    </a:p>
                  </a:txBody>
                  <a:tcPr marR="59690" marT="3810" marB="0"/>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JMLR </a:t>
                      </a:r>
                      <a:endParaRPr lang="zh-CN" altLang="en-US" sz="1400" b="1" kern="100">
                        <a:solidFill>
                          <a:schemeClr val="dk1"/>
                        </a:solidFill>
                        <a:effectLst/>
                        <a:latin typeface="+mn-lt"/>
                        <a:ea typeface="+mn-ea"/>
                        <a:cs typeface="+mn-cs"/>
                      </a:endParaRPr>
                    </a:p>
                  </a:txBody>
                  <a:tcPr marR="59690" marT="3810" marB="0"/>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http://dblp.uni-trier.de/db/conf/aistats/ </a:t>
                      </a:r>
                      <a:endParaRPr lang="zh-CN" altLang="en-US" sz="1400" b="1" kern="100" dirty="0">
                        <a:solidFill>
                          <a:schemeClr val="dk1"/>
                        </a:solidFill>
                        <a:effectLst/>
                        <a:latin typeface="+mn-lt"/>
                        <a:ea typeface="+mn-ea"/>
                        <a:cs typeface="+mn-cs"/>
                      </a:endParaRPr>
                    </a:p>
                  </a:txBody>
                  <a:tcPr marR="59690" marT="3810" marB="0"/>
                </a:tc>
                <a:extLst>
                  <a:ext uri="{0D108BD9-81ED-4DB2-BD59-A6C34878D82A}">
                    <a16:rowId xmlns:a16="http://schemas.microsoft.com/office/drawing/2014/main" val="4047942143"/>
                  </a:ext>
                </a:extLst>
              </a:tr>
              <a:tr h="411332">
                <a:tc>
                  <a:txBody>
                    <a:bodyPr/>
                    <a:lstStyle/>
                    <a:p>
                      <a:pPr marR="31115" algn="ctr">
                        <a:lnSpc>
                          <a:spcPct val="107000"/>
                        </a:lnSpc>
                        <a:spcAft>
                          <a:spcPts val="0"/>
                        </a:spcAft>
                      </a:pPr>
                      <a:r>
                        <a:rPr lang="en-US" sz="1050" kern="100">
                          <a:effectLst/>
                        </a:rPr>
                        <a:t>20 </a:t>
                      </a:r>
                      <a:endParaRPr lang="zh-CN" sz="1100" kern="100">
                        <a:solidFill>
                          <a:srgbClr val="000000"/>
                        </a:solidFill>
                        <a:effectLst/>
                        <a:latin typeface="Calibri" panose="020F0502020204030204" pitchFamily="34" charset="0"/>
                        <a:ea typeface="Calibri" panose="020F0502020204030204" pitchFamily="34" charset="0"/>
                      </a:endParaRPr>
                    </a:p>
                  </a:txBody>
                  <a:tcPr marR="59690" marT="3810" marB="0"/>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ACML </a:t>
                      </a:r>
                      <a:endParaRPr lang="zh-CN" altLang="en-US" sz="1400" b="1" kern="100">
                        <a:solidFill>
                          <a:schemeClr val="dk1"/>
                        </a:solidFill>
                        <a:effectLst/>
                        <a:latin typeface="+mn-lt"/>
                        <a:ea typeface="+mn-ea"/>
                        <a:cs typeface="+mn-cs"/>
                      </a:endParaRPr>
                    </a:p>
                  </a:txBody>
                  <a:tcPr marR="59690" marT="3810" marB="0"/>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Asian Conf. on Machine Learning </a:t>
                      </a:r>
                      <a:endParaRPr lang="zh-CN" altLang="en-US" sz="1400" b="1" kern="100">
                        <a:solidFill>
                          <a:schemeClr val="dk1"/>
                        </a:solidFill>
                        <a:effectLst/>
                        <a:latin typeface="+mn-lt"/>
                        <a:ea typeface="+mn-ea"/>
                        <a:cs typeface="+mn-cs"/>
                      </a:endParaRPr>
                    </a:p>
                  </a:txBody>
                  <a:tcPr marR="59690" marT="3810" marB="0"/>
                </a:tc>
                <a:tc>
                  <a:txBody>
                    <a:bodyPr/>
                    <a:lstStyle/>
                    <a:p>
                      <a:pPr marL="0" marR="32385" algn="ctr" defTabSz="914400" rtl="0" eaLnBrk="1" latinLnBrk="0" hangingPunct="1">
                        <a:lnSpc>
                          <a:spcPct val="107000"/>
                        </a:lnSpc>
                        <a:spcAft>
                          <a:spcPts val="0"/>
                        </a:spcAft>
                      </a:pPr>
                      <a:r>
                        <a:rPr lang="en-US" sz="1400" b="1" kern="100">
                          <a:solidFill>
                            <a:schemeClr val="dk1"/>
                          </a:solidFill>
                          <a:effectLst/>
                          <a:latin typeface="+mn-lt"/>
                          <a:ea typeface="+mn-ea"/>
                          <a:cs typeface="+mn-cs"/>
                        </a:rPr>
                        <a:t>JMLR </a:t>
                      </a:r>
                      <a:endParaRPr lang="zh-CN" altLang="en-US" sz="1400" b="1" kern="100">
                        <a:solidFill>
                          <a:schemeClr val="dk1"/>
                        </a:solidFill>
                        <a:effectLst/>
                        <a:latin typeface="+mn-lt"/>
                        <a:ea typeface="+mn-ea"/>
                        <a:cs typeface="+mn-cs"/>
                      </a:endParaRPr>
                    </a:p>
                  </a:txBody>
                  <a:tcPr marR="59690" marT="3810" marB="0"/>
                </a:tc>
                <a:tc>
                  <a:txBody>
                    <a:bodyPr/>
                    <a:lstStyle/>
                    <a:p>
                      <a:pPr marL="0" marR="32385" algn="ctr" defTabSz="914400" rtl="0" eaLnBrk="1" latinLnBrk="0" hangingPunct="1">
                        <a:lnSpc>
                          <a:spcPct val="107000"/>
                        </a:lnSpc>
                        <a:spcAft>
                          <a:spcPts val="0"/>
                        </a:spcAft>
                      </a:pPr>
                      <a:r>
                        <a:rPr lang="en-US" sz="1400" b="1" kern="100" dirty="0">
                          <a:solidFill>
                            <a:schemeClr val="dk1"/>
                          </a:solidFill>
                          <a:effectLst/>
                          <a:latin typeface="+mn-lt"/>
                          <a:ea typeface="+mn-ea"/>
                          <a:cs typeface="+mn-cs"/>
                        </a:rPr>
                        <a:t>http://dblp.uni-trier.de/db/conf/acml/ </a:t>
                      </a:r>
                      <a:endParaRPr lang="zh-CN" altLang="en-US" sz="1400" b="1" kern="100" dirty="0">
                        <a:solidFill>
                          <a:schemeClr val="dk1"/>
                        </a:solidFill>
                        <a:effectLst/>
                        <a:latin typeface="+mn-lt"/>
                        <a:ea typeface="+mn-ea"/>
                        <a:cs typeface="+mn-cs"/>
                      </a:endParaRPr>
                    </a:p>
                  </a:txBody>
                  <a:tcPr marR="59690" marT="3810" marB="0"/>
                </a:tc>
                <a:extLst>
                  <a:ext uri="{0D108BD9-81ED-4DB2-BD59-A6C34878D82A}">
                    <a16:rowId xmlns:a16="http://schemas.microsoft.com/office/drawing/2014/main" val="3970223275"/>
                  </a:ext>
                </a:extLst>
              </a:tr>
            </a:tbl>
          </a:graphicData>
        </a:graphic>
      </p:graphicFrame>
      <p:sp>
        <p:nvSpPr>
          <p:cNvPr id="9" name="Rectangle 2">
            <a:hlinkClick r:id="rId3"/>
            <a:extLst>
              <a:ext uri="{FF2B5EF4-FFF2-40B4-BE49-F238E27FC236}">
                <a16:creationId xmlns:a16="http://schemas.microsoft.com/office/drawing/2014/main" id="{DDACA15A-950A-46C9-88D2-3C5A32860B57}"/>
              </a:ext>
            </a:extLst>
          </p:cNvPr>
          <p:cNvSpPr>
            <a:spLocks noChangeArrowheads="1"/>
          </p:cNvSpPr>
          <p:nvPr/>
        </p:nvSpPr>
        <p:spPr bwMode="auto">
          <a:xfrm>
            <a:off x="1804353" y="912813"/>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99532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FF367B7-4E5D-4C5B-8CC1-292EE86673F9}"/>
              </a:ext>
            </a:extLst>
          </p:cNvPr>
          <p:cNvSpPr/>
          <p:nvPr/>
        </p:nvSpPr>
        <p:spPr>
          <a:xfrm>
            <a:off x="-10008" y="116632"/>
            <a:ext cx="5109091" cy="584775"/>
          </a:xfrm>
          <a:prstGeom prst="rect">
            <a:avLst/>
          </a:prstGeom>
        </p:spPr>
        <p:txBody>
          <a:bodyPr wrap="none">
            <a:spAutoFit/>
          </a:bodyPr>
          <a:lstStyle/>
          <a:p>
            <a:r>
              <a:rPr lang="zh-CN" altLang="zh-CN" sz="3200" dirty="0">
                <a:latin typeface="宋体" panose="02010600030101010101" pitchFamily="2" charset="-122"/>
                <a:ea typeface="宋体" panose="02010600030101010101" pitchFamily="2" charset="-122"/>
                <a:cs typeface="+mj-cs"/>
              </a:rPr>
              <a:t>数据库</a:t>
            </a:r>
            <a:r>
              <a:rPr lang="en-US" altLang="zh-CN" sz="3200" dirty="0">
                <a:latin typeface="宋体" panose="02010600030101010101" pitchFamily="2" charset="-122"/>
                <a:ea typeface="宋体" panose="02010600030101010101" pitchFamily="2" charset="-122"/>
                <a:cs typeface="+mj-cs"/>
              </a:rPr>
              <a:t>/</a:t>
            </a:r>
            <a:r>
              <a:rPr lang="zh-CN" altLang="zh-CN" sz="3200" dirty="0">
                <a:latin typeface="宋体" panose="02010600030101010101" pitchFamily="2" charset="-122"/>
                <a:ea typeface="宋体" panose="02010600030101010101" pitchFamily="2" charset="-122"/>
                <a:cs typeface="+mj-cs"/>
              </a:rPr>
              <a:t>数据挖掘</a:t>
            </a:r>
            <a:r>
              <a:rPr lang="en-US" altLang="zh-CN" sz="3200" dirty="0">
                <a:latin typeface="宋体" panose="02010600030101010101" pitchFamily="2" charset="-122"/>
                <a:ea typeface="宋体" panose="02010600030101010101" pitchFamily="2" charset="-122"/>
                <a:cs typeface="+mj-cs"/>
              </a:rPr>
              <a:t>/</a:t>
            </a:r>
            <a:r>
              <a:rPr lang="zh-CN" altLang="zh-CN" sz="3200" dirty="0">
                <a:latin typeface="宋体" panose="02010600030101010101" pitchFamily="2" charset="-122"/>
                <a:ea typeface="宋体" panose="02010600030101010101" pitchFamily="2" charset="-122"/>
                <a:cs typeface="+mj-cs"/>
              </a:rPr>
              <a:t>内容检索</a:t>
            </a:r>
            <a:endParaRPr lang="zh-CN" altLang="en-US" sz="3200" dirty="0">
              <a:latin typeface="宋体" panose="02010600030101010101" pitchFamily="2" charset="-122"/>
              <a:ea typeface="宋体" panose="02010600030101010101" pitchFamily="2" charset="-122"/>
              <a:cs typeface="+mj-cs"/>
            </a:endParaRPr>
          </a:p>
        </p:txBody>
      </p:sp>
      <p:graphicFrame>
        <p:nvGraphicFramePr>
          <p:cNvPr id="4" name="表格 3">
            <a:extLst>
              <a:ext uri="{FF2B5EF4-FFF2-40B4-BE49-F238E27FC236}">
                <a16:creationId xmlns:a16="http://schemas.microsoft.com/office/drawing/2014/main" id="{1EE903BE-125D-422F-891C-CE91A4567BEF}"/>
              </a:ext>
            </a:extLst>
          </p:cNvPr>
          <p:cNvGraphicFramePr>
            <a:graphicFrameLocks noGrp="1"/>
          </p:cNvGraphicFramePr>
          <p:nvPr>
            <p:extLst>
              <p:ext uri="{D42A27DB-BD31-4B8C-83A1-F6EECF244321}">
                <p14:modId xmlns:p14="http://schemas.microsoft.com/office/powerpoint/2010/main" val="283698896"/>
              </p:ext>
            </p:extLst>
          </p:nvPr>
        </p:nvGraphicFramePr>
        <p:xfrm>
          <a:off x="1269876" y="1162589"/>
          <a:ext cx="9029700" cy="4532822"/>
        </p:xfrm>
        <a:graphic>
          <a:graphicData uri="http://schemas.openxmlformats.org/drawingml/2006/table">
            <a:tbl>
              <a:tblPr firstRow="1" firstCol="1" bandRow="1">
                <a:tableStyleId>{F5AB1C69-6EDB-4FF4-983F-18BD219EF322}</a:tableStyleId>
              </a:tblPr>
              <a:tblGrid>
                <a:gridCol w="611505">
                  <a:extLst>
                    <a:ext uri="{9D8B030D-6E8A-4147-A177-3AD203B41FA5}">
                      <a16:colId xmlns:a16="http://schemas.microsoft.com/office/drawing/2014/main" val="865712614"/>
                    </a:ext>
                  </a:extLst>
                </a:gridCol>
                <a:gridCol w="989330">
                  <a:extLst>
                    <a:ext uri="{9D8B030D-6E8A-4147-A177-3AD203B41FA5}">
                      <a16:colId xmlns:a16="http://schemas.microsoft.com/office/drawing/2014/main" val="3619100559"/>
                    </a:ext>
                  </a:extLst>
                </a:gridCol>
                <a:gridCol w="2702560">
                  <a:extLst>
                    <a:ext uri="{9D8B030D-6E8A-4147-A177-3AD203B41FA5}">
                      <a16:colId xmlns:a16="http://schemas.microsoft.com/office/drawing/2014/main" val="3683188520"/>
                    </a:ext>
                  </a:extLst>
                </a:gridCol>
                <a:gridCol w="1276985">
                  <a:extLst>
                    <a:ext uri="{9D8B030D-6E8A-4147-A177-3AD203B41FA5}">
                      <a16:colId xmlns:a16="http://schemas.microsoft.com/office/drawing/2014/main" val="2003473769"/>
                    </a:ext>
                  </a:extLst>
                </a:gridCol>
                <a:gridCol w="3449320">
                  <a:extLst>
                    <a:ext uri="{9D8B030D-6E8A-4147-A177-3AD203B41FA5}">
                      <a16:colId xmlns:a16="http://schemas.microsoft.com/office/drawing/2014/main" val="939949607"/>
                    </a:ext>
                  </a:extLst>
                </a:gridCol>
              </a:tblGrid>
              <a:tr h="263525">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1 </a:t>
                      </a:r>
                      <a:endParaRPr lang="zh-CN" altLang="en-US" sz="1600" b="1" kern="10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DEXA </a:t>
                      </a:r>
                      <a:endParaRPr lang="zh-CN" altLang="en-US" sz="1600" b="1" kern="100" dirty="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Database and Expert System Applications </a:t>
                      </a:r>
                      <a:endParaRPr lang="zh-CN" altLang="en-US" sz="1600" b="1" kern="100" dirty="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http://dblp.uni-trier.de/db/conf/dexa/ </a:t>
                      </a:r>
                      <a:endParaRPr lang="zh-CN" altLang="en-US" sz="1600" b="1" kern="100">
                        <a:solidFill>
                          <a:schemeClr val="dk1"/>
                        </a:solidFill>
                        <a:effectLst/>
                        <a:latin typeface="+mn-lt"/>
                        <a:ea typeface="+mn-ea"/>
                        <a:cs typeface="+mn-cs"/>
                      </a:endParaRPr>
                    </a:p>
                  </a:txBody>
                  <a:tcPr marL="152400" marR="73025" marT="27305" marB="0"/>
                </a:tc>
                <a:extLst>
                  <a:ext uri="{0D108BD9-81ED-4DB2-BD59-A6C34878D82A}">
                    <a16:rowId xmlns:a16="http://schemas.microsoft.com/office/drawing/2014/main" val="4049522940"/>
                  </a:ext>
                </a:extLst>
              </a:tr>
              <a:tr h="262255">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2 </a:t>
                      </a:r>
                      <a:endParaRPr lang="zh-CN" altLang="en-US" sz="1600" b="1" kern="10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ECIR </a:t>
                      </a:r>
                      <a:endParaRPr lang="zh-CN" altLang="en-US" sz="1600" b="1" kern="100" dirty="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European Conference on IR Research </a:t>
                      </a:r>
                      <a:endParaRPr lang="zh-CN" altLang="en-US" sz="1600" b="1" kern="10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http://dblp.uni-trier.de/db/conf/ecir/ </a:t>
                      </a:r>
                      <a:endParaRPr lang="zh-CN" altLang="en-US" sz="1600" b="1" kern="100">
                        <a:solidFill>
                          <a:schemeClr val="dk1"/>
                        </a:solidFill>
                        <a:effectLst/>
                        <a:latin typeface="+mn-lt"/>
                        <a:ea typeface="+mn-ea"/>
                        <a:cs typeface="+mn-cs"/>
                      </a:endParaRPr>
                    </a:p>
                  </a:txBody>
                  <a:tcPr marL="152400" marR="73025" marT="27305" marB="0"/>
                </a:tc>
                <a:extLst>
                  <a:ext uri="{0D108BD9-81ED-4DB2-BD59-A6C34878D82A}">
                    <a16:rowId xmlns:a16="http://schemas.microsoft.com/office/drawing/2014/main" val="2927318333"/>
                  </a:ext>
                </a:extLst>
              </a:tr>
              <a:tr h="454660">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3 </a:t>
                      </a:r>
                      <a:endParaRPr lang="zh-CN" altLang="en-US" sz="1600" b="1" kern="100">
                        <a:solidFill>
                          <a:schemeClr val="dk1"/>
                        </a:solidFill>
                        <a:effectLst/>
                        <a:latin typeface="+mn-lt"/>
                        <a:ea typeface="+mn-ea"/>
                        <a:cs typeface="+mn-cs"/>
                      </a:endParaRPr>
                    </a:p>
                  </a:txBody>
                  <a:tcPr marL="152400" marR="73025" marT="27305" marB="0" anchor="ctr"/>
                </a:tc>
                <a:tc>
                  <a:txBody>
                    <a:bodyPr/>
                    <a:lstStyle/>
                    <a:p>
                      <a:pPr marL="0" marR="32385" algn="ctr" defTabSz="914400" rtl="0" eaLnBrk="1" latinLnBrk="0" hangingPunct="1">
                        <a:lnSpc>
                          <a:spcPct val="107000"/>
                        </a:lnSpc>
                        <a:spcAft>
                          <a:spcPts val="0"/>
                        </a:spcAft>
                      </a:pPr>
                      <a:r>
                        <a:rPr lang="en-US" sz="1600" b="1" kern="100" dirty="0" err="1">
                          <a:solidFill>
                            <a:schemeClr val="dk1"/>
                          </a:solidFill>
                          <a:effectLst/>
                          <a:latin typeface="+mn-lt"/>
                          <a:ea typeface="+mn-ea"/>
                          <a:cs typeface="+mn-cs"/>
                        </a:rPr>
                        <a:t>WebDB</a:t>
                      </a:r>
                      <a:r>
                        <a:rPr lang="en-US" sz="1600" b="1" kern="100" dirty="0">
                          <a:solidFill>
                            <a:schemeClr val="dk1"/>
                          </a:solidFill>
                          <a:effectLst/>
                          <a:latin typeface="+mn-lt"/>
                          <a:ea typeface="+mn-ea"/>
                          <a:cs typeface="+mn-cs"/>
                        </a:rPr>
                        <a:t> </a:t>
                      </a:r>
                      <a:endParaRPr lang="zh-CN" altLang="en-US" sz="1600" b="1" kern="100" dirty="0">
                        <a:solidFill>
                          <a:schemeClr val="dk1"/>
                        </a:solidFill>
                        <a:effectLst/>
                        <a:latin typeface="+mn-lt"/>
                        <a:ea typeface="+mn-ea"/>
                        <a:cs typeface="+mn-cs"/>
                      </a:endParaRPr>
                    </a:p>
                  </a:txBody>
                  <a:tcPr marL="152400" marR="73025" marT="27305"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International ACM Workshop on Web and </a:t>
                      </a:r>
                      <a:endParaRPr lang="zh-CN" altLang="en-US" sz="1600" b="1" kern="10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Databases </a:t>
                      </a:r>
                      <a:endParaRPr lang="zh-CN" altLang="en-US" sz="1600" b="1" kern="10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ACM </a:t>
                      </a:r>
                      <a:endParaRPr lang="zh-CN" altLang="en-US" sz="1600" b="1" kern="100">
                        <a:solidFill>
                          <a:schemeClr val="dk1"/>
                        </a:solidFill>
                        <a:effectLst/>
                        <a:latin typeface="+mn-lt"/>
                        <a:ea typeface="+mn-ea"/>
                        <a:cs typeface="+mn-cs"/>
                      </a:endParaRPr>
                    </a:p>
                  </a:txBody>
                  <a:tcPr marL="152400" marR="73025" marT="27305"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http://dblp.uni-trier.de/db/conf/webdb/ </a:t>
                      </a:r>
                      <a:endParaRPr lang="zh-CN" altLang="en-US" sz="1600" b="1" kern="100">
                        <a:solidFill>
                          <a:schemeClr val="dk1"/>
                        </a:solidFill>
                        <a:effectLst/>
                        <a:latin typeface="+mn-lt"/>
                        <a:ea typeface="+mn-ea"/>
                        <a:cs typeface="+mn-cs"/>
                      </a:endParaRPr>
                    </a:p>
                  </a:txBody>
                  <a:tcPr marL="152400" marR="73025" marT="27305" marB="0" anchor="ctr"/>
                </a:tc>
                <a:extLst>
                  <a:ext uri="{0D108BD9-81ED-4DB2-BD59-A6C34878D82A}">
                    <a16:rowId xmlns:a16="http://schemas.microsoft.com/office/drawing/2014/main" val="2950752570"/>
                  </a:ext>
                </a:extLst>
              </a:tr>
              <a:tr h="454025">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4 </a:t>
                      </a:r>
                      <a:endParaRPr lang="zh-CN" altLang="en-US" sz="1600" b="1" kern="100">
                        <a:solidFill>
                          <a:schemeClr val="dk1"/>
                        </a:solidFill>
                        <a:effectLst/>
                        <a:latin typeface="+mn-lt"/>
                        <a:ea typeface="+mn-ea"/>
                        <a:cs typeface="+mn-cs"/>
                      </a:endParaRPr>
                    </a:p>
                  </a:txBody>
                  <a:tcPr marL="152400" marR="73025" marT="27305"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ER </a:t>
                      </a:r>
                      <a:endParaRPr lang="zh-CN" altLang="en-US" sz="1600" b="1" kern="100" dirty="0">
                        <a:solidFill>
                          <a:schemeClr val="dk1"/>
                        </a:solidFill>
                        <a:effectLst/>
                        <a:latin typeface="+mn-lt"/>
                        <a:ea typeface="+mn-ea"/>
                        <a:cs typeface="+mn-cs"/>
                      </a:endParaRPr>
                    </a:p>
                  </a:txBody>
                  <a:tcPr marL="152400" marR="73025" marT="27305"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International Conference on Conceptual </a:t>
                      </a:r>
                      <a:endParaRPr lang="zh-CN" altLang="en-US" sz="1600" b="1" kern="100" dirty="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Modeling </a:t>
                      </a:r>
                      <a:endParaRPr lang="zh-CN" altLang="en-US" sz="1600" b="1" kern="100" dirty="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L="152400" marR="73025" marT="27305"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http://dblp.uni-trier.de/db/conf/er/ </a:t>
                      </a:r>
                      <a:endParaRPr lang="zh-CN" altLang="en-US" sz="1600" b="1" kern="100">
                        <a:solidFill>
                          <a:schemeClr val="dk1"/>
                        </a:solidFill>
                        <a:effectLst/>
                        <a:latin typeface="+mn-lt"/>
                        <a:ea typeface="+mn-ea"/>
                        <a:cs typeface="+mn-cs"/>
                      </a:endParaRPr>
                    </a:p>
                  </a:txBody>
                  <a:tcPr marL="152400" marR="73025" marT="27305" marB="0" anchor="ctr"/>
                </a:tc>
                <a:extLst>
                  <a:ext uri="{0D108BD9-81ED-4DB2-BD59-A6C34878D82A}">
                    <a16:rowId xmlns:a16="http://schemas.microsoft.com/office/drawing/2014/main" val="1128011043"/>
                  </a:ext>
                </a:extLst>
              </a:tr>
              <a:tr h="455930">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5 </a:t>
                      </a:r>
                      <a:endParaRPr lang="zh-CN" altLang="en-US" sz="1600" b="1" kern="100">
                        <a:solidFill>
                          <a:schemeClr val="dk1"/>
                        </a:solidFill>
                        <a:effectLst/>
                        <a:latin typeface="+mn-lt"/>
                        <a:ea typeface="+mn-ea"/>
                        <a:cs typeface="+mn-cs"/>
                      </a:endParaRPr>
                    </a:p>
                  </a:txBody>
                  <a:tcPr marL="152400" marR="73025" marT="27305"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MDM </a:t>
                      </a:r>
                      <a:endParaRPr lang="zh-CN" altLang="en-US" sz="1600" b="1" kern="100" dirty="0">
                        <a:solidFill>
                          <a:schemeClr val="dk1"/>
                        </a:solidFill>
                        <a:effectLst/>
                        <a:latin typeface="+mn-lt"/>
                        <a:ea typeface="+mn-ea"/>
                        <a:cs typeface="+mn-cs"/>
                      </a:endParaRPr>
                    </a:p>
                  </a:txBody>
                  <a:tcPr marL="152400" marR="73025" marT="27305"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International Conference on Mobile Data </a:t>
                      </a:r>
                      <a:endParaRPr lang="zh-CN" altLang="en-US" sz="1600" b="1" kern="100" dirty="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Management </a:t>
                      </a:r>
                      <a:endParaRPr lang="zh-CN" altLang="en-US" sz="1600" b="1" kern="100" dirty="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IEEE </a:t>
                      </a:r>
                      <a:endParaRPr lang="zh-CN" altLang="en-US" sz="1600" b="1" kern="100">
                        <a:solidFill>
                          <a:schemeClr val="dk1"/>
                        </a:solidFill>
                        <a:effectLst/>
                        <a:latin typeface="+mn-lt"/>
                        <a:ea typeface="+mn-ea"/>
                        <a:cs typeface="+mn-cs"/>
                      </a:endParaRPr>
                    </a:p>
                  </a:txBody>
                  <a:tcPr marL="152400" marR="73025" marT="27305"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http://dblp.uni-trier.de/db/conf/mdm/ </a:t>
                      </a:r>
                      <a:endParaRPr lang="zh-CN" altLang="en-US" sz="1600" b="1" kern="100">
                        <a:solidFill>
                          <a:schemeClr val="dk1"/>
                        </a:solidFill>
                        <a:effectLst/>
                        <a:latin typeface="+mn-lt"/>
                        <a:ea typeface="+mn-ea"/>
                        <a:cs typeface="+mn-cs"/>
                      </a:endParaRPr>
                    </a:p>
                  </a:txBody>
                  <a:tcPr marL="152400" marR="73025" marT="27305" marB="0" anchor="ctr"/>
                </a:tc>
                <a:extLst>
                  <a:ext uri="{0D108BD9-81ED-4DB2-BD59-A6C34878D82A}">
                    <a16:rowId xmlns:a16="http://schemas.microsoft.com/office/drawing/2014/main" val="1870736425"/>
                  </a:ext>
                </a:extLst>
              </a:tr>
              <a:tr h="454025">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6 </a:t>
                      </a:r>
                      <a:endParaRPr lang="zh-CN" altLang="en-US" sz="1600" b="1" kern="100">
                        <a:solidFill>
                          <a:schemeClr val="dk1"/>
                        </a:solidFill>
                        <a:effectLst/>
                        <a:latin typeface="+mn-lt"/>
                        <a:ea typeface="+mn-ea"/>
                        <a:cs typeface="+mn-cs"/>
                      </a:endParaRPr>
                    </a:p>
                  </a:txBody>
                  <a:tcPr marL="152400" marR="73025" marT="27305"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SSDBM </a:t>
                      </a:r>
                      <a:endParaRPr lang="zh-CN" altLang="en-US" sz="1600" b="1" kern="100" dirty="0">
                        <a:solidFill>
                          <a:schemeClr val="dk1"/>
                        </a:solidFill>
                        <a:effectLst/>
                        <a:latin typeface="+mn-lt"/>
                        <a:ea typeface="+mn-ea"/>
                        <a:cs typeface="+mn-cs"/>
                      </a:endParaRPr>
                    </a:p>
                  </a:txBody>
                  <a:tcPr marL="152400" marR="73025" marT="27305"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International Conference on Scientific and Statistical DB Management </a:t>
                      </a:r>
                      <a:endParaRPr lang="zh-CN" altLang="en-US" sz="1600" b="1" kern="10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IEEE  </a:t>
                      </a:r>
                      <a:endParaRPr lang="zh-CN" altLang="en-US" sz="1600" b="1" kern="100">
                        <a:solidFill>
                          <a:schemeClr val="dk1"/>
                        </a:solidFill>
                        <a:effectLst/>
                        <a:latin typeface="+mn-lt"/>
                        <a:ea typeface="+mn-ea"/>
                        <a:cs typeface="+mn-cs"/>
                      </a:endParaRPr>
                    </a:p>
                  </a:txBody>
                  <a:tcPr marL="152400" marR="73025" marT="27305"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http://dblp.uni-trier.de/db/conf/ssdbm/ </a:t>
                      </a:r>
                      <a:endParaRPr lang="zh-CN" altLang="en-US" sz="1600" b="1" kern="100" dirty="0">
                        <a:solidFill>
                          <a:schemeClr val="dk1"/>
                        </a:solidFill>
                        <a:effectLst/>
                        <a:latin typeface="+mn-lt"/>
                        <a:ea typeface="+mn-ea"/>
                        <a:cs typeface="+mn-cs"/>
                      </a:endParaRPr>
                    </a:p>
                  </a:txBody>
                  <a:tcPr marL="152400" marR="73025" marT="27305" marB="0" anchor="ctr"/>
                </a:tc>
                <a:extLst>
                  <a:ext uri="{0D108BD9-81ED-4DB2-BD59-A6C34878D82A}">
                    <a16:rowId xmlns:a16="http://schemas.microsoft.com/office/drawing/2014/main" val="289032837"/>
                  </a:ext>
                </a:extLst>
              </a:tr>
            </a:tbl>
          </a:graphicData>
        </a:graphic>
      </p:graphicFrame>
    </p:spTree>
    <p:extLst>
      <p:ext uri="{BB962C8B-B14F-4D97-AF65-F5344CB8AC3E}">
        <p14:creationId xmlns:p14="http://schemas.microsoft.com/office/powerpoint/2010/main" val="319414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F12836E5-3B62-4E33-B85D-A194BBAADCE3}"/>
              </a:ext>
            </a:extLst>
          </p:cNvPr>
          <p:cNvGraphicFramePr>
            <a:graphicFrameLocks noGrp="1"/>
          </p:cNvGraphicFramePr>
          <p:nvPr>
            <p:extLst>
              <p:ext uri="{D42A27DB-BD31-4B8C-83A1-F6EECF244321}">
                <p14:modId xmlns:p14="http://schemas.microsoft.com/office/powerpoint/2010/main" val="4209200749"/>
              </p:ext>
            </p:extLst>
          </p:nvPr>
        </p:nvGraphicFramePr>
        <p:xfrm>
          <a:off x="1579562" y="1423510"/>
          <a:ext cx="9029700" cy="4010979"/>
        </p:xfrm>
        <a:graphic>
          <a:graphicData uri="http://schemas.openxmlformats.org/drawingml/2006/table">
            <a:tbl>
              <a:tblPr firstRow="1" firstCol="1" bandRow="1">
                <a:tableStyleId>{F5AB1C69-6EDB-4FF4-983F-18BD219EF322}</a:tableStyleId>
              </a:tblPr>
              <a:tblGrid>
                <a:gridCol w="611505">
                  <a:extLst>
                    <a:ext uri="{9D8B030D-6E8A-4147-A177-3AD203B41FA5}">
                      <a16:colId xmlns:a16="http://schemas.microsoft.com/office/drawing/2014/main" val="614040557"/>
                    </a:ext>
                  </a:extLst>
                </a:gridCol>
                <a:gridCol w="989330">
                  <a:extLst>
                    <a:ext uri="{9D8B030D-6E8A-4147-A177-3AD203B41FA5}">
                      <a16:colId xmlns:a16="http://schemas.microsoft.com/office/drawing/2014/main" val="2009317332"/>
                    </a:ext>
                  </a:extLst>
                </a:gridCol>
                <a:gridCol w="2702560">
                  <a:extLst>
                    <a:ext uri="{9D8B030D-6E8A-4147-A177-3AD203B41FA5}">
                      <a16:colId xmlns:a16="http://schemas.microsoft.com/office/drawing/2014/main" val="2705283840"/>
                    </a:ext>
                  </a:extLst>
                </a:gridCol>
                <a:gridCol w="1276985">
                  <a:extLst>
                    <a:ext uri="{9D8B030D-6E8A-4147-A177-3AD203B41FA5}">
                      <a16:colId xmlns:a16="http://schemas.microsoft.com/office/drawing/2014/main" val="700336543"/>
                    </a:ext>
                  </a:extLst>
                </a:gridCol>
                <a:gridCol w="3449320">
                  <a:extLst>
                    <a:ext uri="{9D8B030D-6E8A-4147-A177-3AD203B41FA5}">
                      <a16:colId xmlns:a16="http://schemas.microsoft.com/office/drawing/2014/main" val="2182920551"/>
                    </a:ext>
                  </a:extLst>
                </a:gridCol>
              </a:tblGrid>
              <a:tr h="653081">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7 </a:t>
                      </a:r>
                      <a:endParaRPr lang="zh-CN" altLang="en-US" sz="1600" b="1" kern="100">
                        <a:solidFill>
                          <a:schemeClr val="dk1"/>
                        </a:solidFill>
                        <a:effectLst/>
                        <a:latin typeface="+mn-lt"/>
                        <a:ea typeface="+mn-ea"/>
                        <a:cs typeface="+mn-cs"/>
                      </a:endParaRPr>
                    </a:p>
                  </a:txBody>
                  <a:tcPr marL="152400" marR="73025" marT="27305"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WAIM </a:t>
                      </a:r>
                      <a:endParaRPr lang="zh-CN" altLang="en-US" sz="1600" b="1" kern="100" dirty="0">
                        <a:solidFill>
                          <a:schemeClr val="dk1"/>
                        </a:solidFill>
                        <a:effectLst/>
                        <a:latin typeface="+mn-lt"/>
                        <a:ea typeface="+mn-ea"/>
                        <a:cs typeface="+mn-cs"/>
                      </a:endParaRPr>
                    </a:p>
                  </a:txBody>
                  <a:tcPr marL="152400" marR="73025" marT="27305"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International Conference on Web Age Information Management </a:t>
                      </a:r>
                      <a:endParaRPr lang="zh-CN" altLang="en-US" sz="1600" b="1" kern="10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L="152400" marR="73025" marT="27305"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http://dblp.uni-trier.de/db/conf/waim/ </a:t>
                      </a:r>
                      <a:endParaRPr lang="zh-CN" altLang="en-US" sz="1600" b="1" kern="100">
                        <a:solidFill>
                          <a:schemeClr val="dk1"/>
                        </a:solidFill>
                        <a:effectLst/>
                        <a:latin typeface="+mn-lt"/>
                        <a:ea typeface="+mn-ea"/>
                        <a:cs typeface="+mn-cs"/>
                      </a:endParaRPr>
                    </a:p>
                  </a:txBody>
                  <a:tcPr marL="152400" marR="73025" marT="27305" marB="0" anchor="ctr"/>
                </a:tc>
                <a:extLst>
                  <a:ext uri="{0D108BD9-81ED-4DB2-BD59-A6C34878D82A}">
                    <a16:rowId xmlns:a16="http://schemas.microsoft.com/office/drawing/2014/main" val="3565486220"/>
                  </a:ext>
                </a:extLst>
              </a:tr>
              <a:tr h="454025">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8 </a:t>
                      </a:r>
                      <a:endParaRPr lang="zh-CN" altLang="en-US" sz="1600" b="1" kern="100">
                        <a:solidFill>
                          <a:schemeClr val="dk1"/>
                        </a:solidFill>
                        <a:effectLst/>
                        <a:latin typeface="+mn-lt"/>
                        <a:ea typeface="+mn-ea"/>
                        <a:cs typeface="+mn-cs"/>
                      </a:endParaRPr>
                    </a:p>
                  </a:txBody>
                  <a:tcPr marL="152400" marR="73025" marT="27305"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SSTD </a:t>
                      </a:r>
                      <a:endParaRPr lang="zh-CN" altLang="en-US" sz="1600" b="1" kern="100" dirty="0">
                        <a:solidFill>
                          <a:schemeClr val="dk1"/>
                        </a:solidFill>
                        <a:effectLst/>
                        <a:latin typeface="+mn-lt"/>
                        <a:ea typeface="+mn-ea"/>
                        <a:cs typeface="+mn-cs"/>
                      </a:endParaRPr>
                    </a:p>
                  </a:txBody>
                  <a:tcPr marL="152400" marR="73025" marT="27305"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International Symposium on Spatial and Temporal Databases </a:t>
                      </a:r>
                      <a:endParaRPr lang="zh-CN" altLang="en-US" sz="1600" b="1" kern="100" dirty="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L="152400" marR="73025" marT="27305"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http://dblp.uni-trier.de/db/conf/ssd/  </a:t>
                      </a:r>
                      <a:endParaRPr lang="zh-CN" altLang="en-US" sz="1600" b="1" kern="100">
                        <a:solidFill>
                          <a:schemeClr val="dk1"/>
                        </a:solidFill>
                        <a:effectLst/>
                        <a:latin typeface="+mn-lt"/>
                        <a:ea typeface="+mn-ea"/>
                        <a:cs typeface="+mn-cs"/>
                      </a:endParaRPr>
                    </a:p>
                  </a:txBody>
                  <a:tcPr marL="152400" marR="73025" marT="27305" marB="0" anchor="ctr"/>
                </a:tc>
                <a:extLst>
                  <a:ext uri="{0D108BD9-81ED-4DB2-BD59-A6C34878D82A}">
                    <a16:rowId xmlns:a16="http://schemas.microsoft.com/office/drawing/2014/main" val="2166641072"/>
                  </a:ext>
                </a:extLst>
              </a:tr>
              <a:tr h="455930">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9 </a:t>
                      </a:r>
                      <a:endParaRPr lang="zh-CN" altLang="en-US" sz="1600" b="1" kern="100">
                        <a:solidFill>
                          <a:schemeClr val="dk1"/>
                        </a:solidFill>
                        <a:effectLst/>
                        <a:latin typeface="+mn-lt"/>
                        <a:ea typeface="+mn-ea"/>
                        <a:cs typeface="+mn-cs"/>
                      </a:endParaRPr>
                    </a:p>
                  </a:txBody>
                  <a:tcPr marL="152400" marR="73025" marT="27305"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PAKDD </a:t>
                      </a:r>
                      <a:endParaRPr lang="zh-CN" altLang="en-US" sz="1600" b="1" kern="100" dirty="0">
                        <a:solidFill>
                          <a:schemeClr val="dk1"/>
                        </a:solidFill>
                        <a:effectLst/>
                        <a:latin typeface="+mn-lt"/>
                        <a:ea typeface="+mn-ea"/>
                        <a:cs typeface="+mn-cs"/>
                      </a:endParaRPr>
                    </a:p>
                  </a:txBody>
                  <a:tcPr marL="152400" marR="73025" marT="27305"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Pacific-Asia Conference on Knowledge Discovery and Data Mining </a:t>
                      </a:r>
                      <a:endParaRPr lang="zh-CN" altLang="en-US" sz="1600" b="1" kern="100" dirty="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Springer </a:t>
                      </a:r>
                      <a:endParaRPr lang="zh-CN" altLang="en-US" sz="1600" b="1" kern="100" dirty="0">
                        <a:solidFill>
                          <a:schemeClr val="dk1"/>
                        </a:solidFill>
                        <a:effectLst/>
                        <a:latin typeface="+mn-lt"/>
                        <a:ea typeface="+mn-ea"/>
                        <a:cs typeface="+mn-cs"/>
                      </a:endParaRPr>
                    </a:p>
                  </a:txBody>
                  <a:tcPr marL="152400" marR="73025" marT="27305"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http://dblp.uni-trier.de/db/conf/pakdd/ </a:t>
                      </a:r>
                      <a:endParaRPr lang="zh-CN" altLang="en-US" sz="1600" b="1" kern="100" dirty="0">
                        <a:solidFill>
                          <a:schemeClr val="dk1"/>
                        </a:solidFill>
                        <a:effectLst/>
                        <a:latin typeface="+mn-lt"/>
                        <a:ea typeface="+mn-ea"/>
                        <a:cs typeface="+mn-cs"/>
                      </a:endParaRPr>
                    </a:p>
                  </a:txBody>
                  <a:tcPr marL="152400" marR="73025" marT="27305" marB="0" anchor="ctr"/>
                </a:tc>
                <a:extLst>
                  <a:ext uri="{0D108BD9-81ED-4DB2-BD59-A6C34878D82A}">
                    <a16:rowId xmlns:a16="http://schemas.microsoft.com/office/drawing/2014/main" val="694180945"/>
                  </a:ext>
                </a:extLst>
              </a:tr>
              <a:tr h="262255">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10 </a:t>
                      </a:r>
                      <a:endParaRPr lang="zh-CN" altLang="en-US" sz="1600" b="1" kern="10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dirty="0" err="1">
                          <a:solidFill>
                            <a:schemeClr val="dk1"/>
                          </a:solidFill>
                          <a:effectLst/>
                          <a:latin typeface="+mn-lt"/>
                          <a:ea typeface="+mn-ea"/>
                          <a:cs typeface="+mn-cs"/>
                        </a:rPr>
                        <a:t>APWeb</a:t>
                      </a:r>
                      <a:r>
                        <a:rPr lang="en-US" sz="1600" b="1" kern="100" dirty="0">
                          <a:solidFill>
                            <a:schemeClr val="dk1"/>
                          </a:solidFill>
                          <a:effectLst/>
                          <a:latin typeface="+mn-lt"/>
                          <a:ea typeface="+mn-ea"/>
                          <a:cs typeface="+mn-cs"/>
                        </a:rPr>
                        <a:t> </a:t>
                      </a:r>
                      <a:endParaRPr lang="zh-CN" altLang="en-US" sz="1600" b="1" kern="100" dirty="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The Asia Pacific Web Conference </a:t>
                      </a:r>
                      <a:endParaRPr lang="zh-CN" altLang="en-US" sz="1600" b="1" kern="100" dirty="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Springer  </a:t>
                      </a:r>
                      <a:endParaRPr lang="zh-CN" altLang="en-US" sz="1600" b="1" kern="100" dirty="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http://dblp.uni-trier.de/db/conf/apweb/ </a:t>
                      </a:r>
                      <a:endParaRPr lang="zh-CN" altLang="en-US" sz="1600" b="1" kern="100">
                        <a:solidFill>
                          <a:schemeClr val="dk1"/>
                        </a:solidFill>
                        <a:effectLst/>
                        <a:latin typeface="+mn-lt"/>
                        <a:ea typeface="+mn-ea"/>
                        <a:cs typeface="+mn-cs"/>
                      </a:endParaRPr>
                    </a:p>
                  </a:txBody>
                  <a:tcPr marL="152400" marR="73025" marT="27305" marB="0"/>
                </a:tc>
                <a:extLst>
                  <a:ext uri="{0D108BD9-81ED-4DB2-BD59-A6C34878D82A}">
                    <a16:rowId xmlns:a16="http://schemas.microsoft.com/office/drawing/2014/main" val="3711979684"/>
                  </a:ext>
                </a:extLst>
              </a:tr>
              <a:tr h="262255">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11 </a:t>
                      </a:r>
                      <a:endParaRPr lang="zh-CN" altLang="en-US" sz="1600" b="1" kern="10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WISE </a:t>
                      </a:r>
                      <a:endParaRPr lang="zh-CN" altLang="en-US" sz="1600" b="1" kern="100" dirty="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Web Information Systems Engineering </a:t>
                      </a:r>
                      <a:endParaRPr lang="zh-CN" altLang="en-US" sz="1600" b="1" kern="10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Springer </a:t>
                      </a:r>
                      <a:endParaRPr lang="zh-CN" altLang="en-US" sz="1600" b="1" kern="100" dirty="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http://dblp.uni-trier.de/db/conf/wise/ </a:t>
                      </a:r>
                      <a:endParaRPr lang="zh-CN" altLang="en-US" sz="1600" b="1" kern="100" dirty="0">
                        <a:solidFill>
                          <a:schemeClr val="dk1"/>
                        </a:solidFill>
                        <a:effectLst/>
                        <a:latin typeface="+mn-lt"/>
                        <a:ea typeface="+mn-ea"/>
                        <a:cs typeface="+mn-cs"/>
                      </a:endParaRPr>
                    </a:p>
                  </a:txBody>
                  <a:tcPr marL="152400" marR="73025" marT="27305" marB="0"/>
                </a:tc>
                <a:extLst>
                  <a:ext uri="{0D108BD9-81ED-4DB2-BD59-A6C34878D82A}">
                    <a16:rowId xmlns:a16="http://schemas.microsoft.com/office/drawing/2014/main" val="3256895206"/>
                  </a:ext>
                </a:extLst>
              </a:tr>
              <a:tr h="263525">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12 </a:t>
                      </a:r>
                      <a:endParaRPr lang="zh-CN" altLang="en-US" sz="1600" b="1" kern="100" dirty="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ESWC </a:t>
                      </a:r>
                      <a:endParaRPr lang="zh-CN" altLang="en-US" sz="1600" b="1" kern="100" dirty="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Extended Semantic Web Conference </a:t>
                      </a:r>
                      <a:endParaRPr lang="zh-CN" altLang="en-US" sz="1600" b="1" kern="10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Elsevier </a:t>
                      </a:r>
                      <a:endParaRPr lang="zh-CN" altLang="en-US" sz="1600" b="1" kern="100">
                        <a:solidFill>
                          <a:schemeClr val="dk1"/>
                        </a:solidFill>
                        <a:effectLst/>
                        <a:latin typeface="+mn-lt"/>
                        <a:ea typeface="+mn-ea"/>
                        <a:cs typeface="+mn-cs"/>
                      </a:endParaRPr>
                    </a:p>
                  </a:txBody>
                  <a:tcPr marL="152400" marR="73025" marT="27305"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http://dblp.uni-trier.de/db/conf/esws/ </a:t>
                      </a:r>
                      <a:endParaRPr lang="zh-CN" altLang="en-US" sz="1600" b="1" kern="100" dirty="0">
                        <a:solidFill>
                          <a:schemeClr val="dk1"/>
                        </a:solidFill>
                        <a:effectLst/>
                        <a:latin typeface="+mn-lt"/>
                        <a:ea typeface="+mn-ea"/>
                        <a:cs typeface="+mn-cs"/>
                      </a:endParaRPr>
                    </a:p>
                  </a:txBody>
                  <a:tcPr marL="152400" marR="73025" marT="27305" marB="0"/>
                </a:tc>
                <a:extLst>
                  <a:ext uri="{0D108BD9-81ED-4DB2-BD59-A6C34878D82A}">
                    <a16:rowId xmlns:a16="http://schemas.microsoft.com/office/drawing/2014/main" val="2875410764"/>
                  </a:ext>
                </a:extLst>
              </a:tr>
            </a:tbl>
          </a:graphicData>
        </a:graphic>
      </p:graphicFrame>
    </p:spTree>
    <p:extLst>
      <p:ext uri="{BB962C8B-B14F-4D97-AF65-F5344CB8AC3E}">
        <p14:creationId xmlns:p14="http://schemas.microsoft.com/office/powerpoint/2010/main" val="55951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BC27928-A81B-40CB-BC48-35359794A5B3}"/>
              </a:ext>
            </a:extLst>
          </p:cNvPr>
          <p:cNvSpPr/>
          <p:nvPr/>
        </p:nvSpPr>
        <p:spPr>
          <a:xfrm>
            <a:off x="261764" y="188640"/>
            <a:ext cx="3057247" cy="584775"/>
          </a:xfrm>
          <a:prstGeom prst="rect">
            <a:avLst/>
          </a:prstGeom>
        </p:spPr>
        <p:txBody>
          <a:bodyPr wrap="none">
            <a:spAutoFit/>
          </a:bodyPr>
          <a:lstStyle/>
          <a:p>
            <a:r>
              <a:rPr lang="zh-CN" altLang="zh-CN" sz="3200" dirty="0">
                <a:latin typeface="宋体" panose="02010600030101010101" pitchFamily="2" charset="-122"/>
                <a:ea typeface="宋体" panose="02010600030101010101" pitchFamily="2" charset="-122"/>
                <a:cs typeface="+mj-cs"/>
              </a:rPr>
              <a:t>网络与信息安全</a:t>
            </a:r>
            <a:endParaRPr lang="zh-CN" altLang="en-US" sz="3200" dirty="0">
              <a:latin typeface="宋体" panose="02010600030101010101" pitchFamily="2" charset="-122"/>
              <a:ea typeface="宋体" panose="02010600030101010101" pitchFamily="2" charset="-122"/>
              <a:cs typeface="+mj-cs"/>
            </a:endParaRPr>
          </a:p>
        </p:txBody>
      </p:sp>
      <p:graphicFrame>
        <p:nvGraphicFramePr>
          <p:cNvPr id="8" name="表格 7">
            <a:extLst>
              <a:ext uri="{FF2B5EF4-FFF2-40B4-BE49-F238E27FC236}">
                <a16:creationId xmlns:a16="http://schemas.microsoft.com/office/drawing/2014/main" id="{FF6A8F2B-E9DE-46AE-80C9-D10F33E4F379}"/>
              </a:ext>
            </a:extLst>
          </p:cNvPr>
          <p:cNvGraphicFramePr>
            <a:graphicFrameLocks noGrp="1"/>
          </p:cNvGraphicFramePr>
          <p:nvPr>
            <p:extLst>
              <p:ext uri="{D42A27DB-BD31-4B8C-83A1-F6EECF244321}">
                <p14:modId xmlns:p14="http://schemas.microsoft.com/office/powerpoint/2010/main" val="3246231114"/>
              </p:ext>
            </p:extLst>
          </p:nvPr>
        </p:nvGraphicFramePr>
        <p:xfrm>
          <a:off x="477788" y="980728"/>
          <a:ext cx="11305255" cy="5648600"/>
        </p:xfrm>
        <a:graphic>
          <a:graphicData uri="http://schemas.openxmlformats.org/drawingml/2006/table">
            <a:tbl>
              <a:tblPr firstRow="1" firstCol="1" bandRow="1">
                <a:tableStyleId>{F5AB1C69-6EDB-4FF4-983F-18BD219EF322}</a:tableStyleId>
              </a:tblPr>
              <a:tblGrid>
                <a:gridCol w="650708">
                  <a:extLst>
                    <a:ext uri="{9D8B030D-6E8A-4147-A177-3AD203B41FA5}">
                      <a16:colId xmlns:a16="http://schemas.microsoft.com/office/drawing/2014/main" val="2388100525"/>
                    </a:ext>
                  </a:extLst>
                </a:gridCol>
                <a:gridCol w="1244000">
                  <a:extLst>
                    <a:ext uri="{9D8B030D-6E8A-4147-A177-3AD203B41FA5}">
                      <a16:colId xmlns:a16="http://schemas.microsoft.com/office/drawing/2014/main" val="320181397"/>
                    </a:ext>
                  </a:extLst>
                </a:gridCol>
                <a:gridCol w="4410621">
                  <a:extLst>
                    <a:ext uri="{9D8B030D-6E8A-4147-A177-3AD203B41FA5}">
                      <a16:colId xmlns:a16="http://schemas.microsoft.com/office/drawing/2014/main" val="2365891126"/>
                    </a:ext>
                  </a:extLst>
                </a:gridCol>
                <a:gridCol w="1920226">
                  <a:extLst>
                    <a:ext uri="{9D8B030D-6E8A-4147-A177-3AD203B41FA5}">
                      <a16:colId xmlns:a16="http://schemas.microsoft.com/office/drawing/2014/main" val="195559993"/>
                    </a:ext>
                  </a:extLst>
                </a:gridCol>
                <a:gridCol w="3079700">
                  <a:extLst>
                    <a:ext uri="{9D8B030D-6E8A-4147-A177-3AD203B41FA5}">
                      <a16:colId xmlns:a16="http://schemas.microsoft.com/office/drawing/2014/main" val="990822880"/>
                    </a:ext>
                  </a:extLst>
                </a:gridCol>
              </a:tblGrid>
              <a:tr h="534825">
                <a:tc>
                  <a:txBody>
                    <a:bodyPr/>
                    <a:lstStyle/>
                    <a:p>
                      <a:pPr marL="0" marR="32385" algn="ctr" defTabSz="914400" rtl="0" eaLnBrk="1" latinLnBrk="0" hangingPunct="1">
                        <a:lnSpc>
                          <a:spcPct val="107000"/>
                        </a:lnSpc>
                        <a:spcAft>
                          <a:spcPts val="0"/>
                        </a:spcAft>
                      </a:pPr>
                      <a:r>
                        <a:rPr lang="zh-CN" altLang="en-US" sz="1600" b="1" kern="100">
                          <a:solidFill>
                            <a:schemeClr val="dk1"/>
                          </a:solidFill>
                          <a:effectLst/>
                          <a:latin typeface="+mn-lt"/>
                          <a:ea typeface="+mn-ea"/>
                          <a:cs typeface="+mn-cs"/>
                        </a:rPr>
                        <a:t>序号 </a:t>
                      </a:r>
                    </a:p>
                  </a:txBody>
                  <a:tcPr marL="86995" marR="55245" marT="3810" marB="0" anchor="ctr"/>
                </a:tc>
                <a:tc>
                  <a:txBody>
                    <a:bodyPr/>
                    <a:lstStyle/>
                    <a:p>
                      <a:pPr marL="0" marR="32385" algn="ctr" defTabSz="914400" rtl="0" eaLnBrk="1" latinLnBrk="0" hangingPunct="1">
                        <a:lnSpc>
                          <a:spcPct val="107000"/>
                        </a:lnSpc>
                        <a:spcAft>
                          <a:spcPts val="0"/>
                        </a:spcAft>
                      </a:pPr>
                      <a:r>
                        <a:rPr lang="zh-CN" altLang="en-US" sz="1600" b="1" kern="100" dirty="0">
                          <a:solidFill>
                            <a:schemeClr val="dk1"/>
                          </a:solidFill>
                          <a:effectLst/>
                          <a:latin typeface="+mn-lt"/>
                          <a:ea typeface="+mn-ea"/>
                          <a:cs typeface="+mn-cs"/>
                        </a:rPr>
                        <a:t>会议简称 </a:t>
                      </a:r>
                    </a:p>
                  </a:txBody>
                  <a:tcPr marL="86995" marR="55245" marT="3810" marB="0" anchor="ctr"/>
                </a:tc>
                <a:tc>
                  <a:txBody>
                    <a:bodyPr/>
                    <a:lstStyle/>
                    <a:p>
                      <a:pPr marL="0" marR="32385" algn="ctr" defTabSz="914400" rtl="0" eaLnBrk="1" latinLnBrk="0" hangingPunct="1">
                        <a:lnSpc>
                          <a:spcPct val="107000"/>
                        </a:lnSpc>
                        <a:spcAft>
                          <a:spcPts val="0"/>
                        </a:spcAft>
                      </a:pPr>
                      <a:r>
                        <a:rPr lang="zh-CN" altLang="en-US" sz="1600" b="1" kern="100">
                          <a:solidFill>
                            <a:schemeClr val="dk1"/>
                          </a:solidFill>
                          <a:effectLst/>
                          <a:latin typeface="+mn-lt"/>
                          <a:ea typeface="+mn-ea"/>
                          <a:cs typeface="+mn-cs"/>
                        </a:rPr>
                        <a:t>会议全称 </a:t>
                      </a:r>
                    </a:p>
                  </a:txBody>
                  <a:tcPr marL="86995" marR="55245" marT="3810" marB="0" anchor="ctr"/>
                </a:tc>
                <a:tc>
                  <a:txBody>
                    <a:bodyPr/>
                    <a:lstStyle/>
                    <a:p>
                      <a:pPr marL="0" marR="32385" algn="ctr" defTabSz="914400" rtl="0" eaLnBrk="1" latinLnBrk="0" hangingPunct="1">
                        <a:lnSpc>
                          <a:spcPct val="107000"/>
                        </a:lnSpc>
                        <a:spcAft>
                          <a:spcPts val="0"/>
                        </a:spcAft>
                      </a:pPr>
                      <a:r>
                        <a:rPr lang="zh-CN" altLang="en-US" sz="1600" b="1" kern="100">
                          <a:solidFill>
                            <a:schemeClr val="dk1"/>
                          </a:solidFill>
                          <a:effectLst/>
                          <a:latin typeface="+mn-lt"/>
                          <a:ea typeface="+mn-ea"/>
                          <a:cs typeface="+mn-cs"/>
                        </a:rPr>
                        <a:t>出版社 </a:t>
                      </a:r>
                    </a:p>
                  </a:txBody>
                  <a:tcPr marL="86995" marR="55245" marT="3810" marB="0" anchor="ctr"/>
                </a:tc>
                <a:tc>
                  <a:txBody>
                    <a:bodyPr/>
                    <a:lstStyle/>
                    <a:p>
                      <a:pPr marL="0" marR="32385" algn="ctr" defTabSz="914400" rtl="0" eaLnBrk="1" latinLnBrk="0" hangingPunct="1">
                        <a:lnSpc>
                          <a:spcPct val="107000"/>
                        </a:lnSpc>
                        <a:spcAft>
                          <a:spcPts val="0"/>
                        </a:spcAft>
                      </a:pPr>
                      <a:r>
                        <a:rPr lang="zh-CN" altLang="en-US" sz="1600" b="1" kern="100">
                          <a:solidFill>
                            <a:schemeClr val="dk1"/>
                          </a:solidFill>
                          <a:effectLst/>
                          <a:latin typeface="+mn-lt"/>
                          <a:ea typeface="+mn-ea"/>
                          <a:cs typeface="+mn-cs"/>
                        </a:rPr>
                        <a:t>网址 </a:t>
                      </a:r>
                    </a:p>
                  </a:txBody>
                  <a:tcPr marL="86995" marR="55245" marT="3810" marB="0" anchor="ctr"/>
                </a:tc>
                <a:extLst>
                  <a:ext uri="{0D108BD9-81ED-4DB2-BD59-A6C34878D82A}">
                    <a16:rowId xmlns:a16="http://schemas.microsoft.com/office/drawing/2014/main" val="1333422611"/>
                  </a:ext>
                </a:extLst>
              </a:tr>
              <a:tr h="891234">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1 </a:t>
                      </a:r>
                      <a:endParaRPr lang="zh-CN" altLang="en-US" sz="1600" b="1" kern="10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dirty="0" err="1">
                          <a:solidFill>
                            <a:schemeClr val="dk1"/>
                          </a:solidFill>
                          <a:effectLst/>
                          <a:latin typeface="+mn-lt"/>
                          <a:ea typeface="+mn-ea"/>
                          <a:cs typeface="+mn-cs"/>
                          <a:hlinkClick r:id="rId3">
                            <a:extLst>
                              <a:ext uri="{A12FA001-AC4F-418D-AE19-62706E023703}">
                                <ahyp:hlinkClr xmlns:ahyp="http://schemas.microsoft.com/office/drawing/2018/hyperlinkcolor" val="tx"/>
                              </a:ext>
                            </a:extLst>
                          </a:hlinkClick>
                        </a:rPr>
                        <a:t>WiSec</a:t>
                      </a:r>
                      <a:r>
                        <a:rPr lang="en-US" sz="1600" b="1" kern="100" dirty="0">
                          <a:solidFill>
                            <a:schemeClr val="dk1"/>
                          </a:solidFill>
                          <a:effectLst/>
                          <a:latin typeface="+mn-lt"/>
                          <a:ea typeface="+mn-ea"/>
                          <a:cs typeface="+mn-cs"/>
                          <a:hlinkClick r:id="rId3">
                            <a:extLst>
                              <a:ext uri="{A12FA001-AC4F-418D-AE19-62706E023703}">
                                <ahyp:hlinkClr xmlns:ahyp="http://schemas.microsoft.com/office/drawing/2018/hyperlinkcolor" val="tx"/>
                              </a:ext>
                            </a:extLst>
                          </a:hlinkClick>
                        </a:rPr>
                        <a:t> </a:t>
                      </a:r>
                      <a:endParaRPr lang="zh-CN" altLang="en-US" sz="1600" b="1" kern="100" dirty="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ACM Conference on Security and Privacy in Wireless and </a:t>
                      </a:r>
                      <a:endParaRPr lang="zh-CN" altLang="en-US" sz="1600" b="1" kern="100" dirty="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Mobile Networks </a:t>
                      </a:r>
                      <a:endParaRPr lang="zh-CN" altLang="en-US" sz="1600" b="1" kern="100" dirty="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ACM </a:t>
                      </a:r>
                      <a:endParaRPr lang="zh-CN" altLang="en-US" sz="1600" b="1" kern="10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http://dblp.uni-trier.de/db/conf/wisec/ </a:t>
                      </a:r>
                      <a:endParaRPr lang="zh-CN" altLang="en-US" sz="1600" b="1" kern="100">
                        <a:solidFill>
                          <a:schemeClr val="dk1"/>
                        </a:solidFill>
                        <a:effectLst/>
                        <a:latin typeface="+mn-lt"/>
                        <a:ea typeface="+mn-ea"/>
                        <a:cs typeface="+mn-cs"/>
                      </a:endParaRPr>
                    </a:p>
                  </a:txBody>
                  <a:tcPr marL="86995" marR="55245" marT="3810" marB="0" anchor="ctr"/>
                </a:tc>
                <a:extLst>
                  <a:ext uri="{0D108BD9-81ED-4DB2-BD59-A6C34878D82A}">
                    <a16:rowId xmlns:a16="http://schemas.microsoft.com/office/drawing/2014/main" val="3386541123"/>
                  </a:ext>
                </a:extLst>
              </a:tr>
              <a:tr h="563997">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2 </a:t>
                      </a:r>
                      <a:endParaRPr lang="zh-CN" altLang="en-US" sz="1600" b="1" kern="10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ACM MM&amp;SEC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ACM Multimedia and Security Workshop </a:t>
                      </a:r>
                      <a:endParaRPr lang="zh-CN" altLang="en-US" sz="1600" b="1" kern="100" dirty="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ACM </a:t>
                      </a:r>
                      <a:endParaRPr lang="zh-CN" altLang="en-US" sz="1600" b="1" kern="10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http://dblp.uni-trier.de/db/conf/ih/ </a:t>
                      </a:r>
                      <a:endParaRPr lang="zh-CN" altLang="en-US" sz="1600" b="1" kern="100">
                        <a:solidFill>
                          <a:schemeClr val="dk1"/>
                        </a:solidFill>
                        <a:effectLst/>
                        <a:latin typeface="+mn-lt"/>
                        <a:ea typeface="+mn-ea"/>
                        <a:cs typeface="+mn-cs"/>
                      </a:endParaRPr>
                    </a:p>
                  </a:txBody>
                  <a:tcPr marL="86995" marR="55245" marT="3810" marB="0" anchor="ctr"/>
                </a:tc>
                <a:extLst>
                  <a:ext uri="{0D108BD9-81ED-4DB2-BD59-A6C34878D82A}">
                    <a16:rowId xmlns:a16="http://schemas.microsoft.com/office/drawing/2014/main" val="2268286411"/>
                  </a:ext>
                </a:extLst>
              </a:tr>
              <a:tr h="746219">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3 </a:t>
                      </a:r>
                      <a:endParaRPr lang="zh-CN" altLang="en-US" sz="1600" b="1" kern="10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hlinkClick r:id="rId4">
                            <a:extLst>
                              <a:ext uri="{A12FA001-AC4F-418D-AE19-62706E023703}">
                                <ahyp:hlinkClr xmlns:ahyp="http://schemas.microsoft.com/office/drawing/2018/hyperlinkcolor" val="tx"/>
                              </a:ext>
                            </a:extLst>
                          </a:hlinkClick>
                        </a:rPr>
                        <a:t>SACMAT </a:t>
                      </a:r>
                      <a:endParaRPr lang="zh-CN" altLang="en-US" sz="1600" b="1" kern="10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ACM Symposium on Access Control Models and </a:t>
                      </a:r>
                      <a:endParaRPr lang="zh-CN" altLang="en-US" sz="1600" b="1" kern="100" dirty="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Technologies </a:t>
                      </a:r>
                      <a:endParaRPr lang="zh-CN" altLang="en-US" sz="1600" b="1" kern="100" dirty="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ACM </a:t>
                      </a:r>
                      <a:endParaRPr lang="zh-CN" altLang="en-US" sz="1600" b="1" kern="100" dirty="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http://dblp.uni-trier.de/db/conf/sacmat/ </a:t>
                      </a:r>
                      <a:endParaRPr lang="zh-CN" altLang="en-US" sz="1600" b="1" kern="100">
                        <a:solidFill>
                          <a:schemeClr val="dk1"/>
                        </a:solidFill>
                        <a:effectLst/>
                        <a:latin typeface="+mn-lt"/>
                        <a:ea typeface="+mn-ea"/>
                        <a:cs typeface="+mn-cs"/>
                      </a:endParaRPr>
                    </a:p>
                  </a:txBody>
                  <a:tcPr marL="86995" marR="55245" marT="3810" marB="0" anchor="ctr"/>
                </a:tc>
                <a:extLst>
                  <a:ext uri="{0D108BD9-81ED-4DB2-BD59-A6C34878D82A}">
                    <a16:rowId xmlns:a16="http://schemas.microsoft.com/office/drawing/2014/main" val="2058396391"/>
                  </a:ext>
                </a:extLst>
              </a:tr>
              <a:tr h="746219">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4 </a:t>
                      </a:r>
                      <a:endParaRPr lang="zh-CN" altLang="en-US" sz="1600" b="1" kern="10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hlinkClick r:id="rId5">
                            <a:extLst>
                              <a:ext uri="{A12FA001-AC4F-418D-AE19-62706E023703}">
                                <ahyp:hlinkClr xmlns:ahyp="http://schemas.microsoft.com/office/drawing/2018/hyperlinkcolor" val="tx"/>
                              </a:ext>
                            </a:extLst>
                          </a:hlinkClick>
                        </a:rPr>
                        <a:t>ASIACCS </a:t>
                      </a:r>
                      <a:endParaRPr lang="zh-CN" altLang="en-US" sz="1600" b="1" kern="10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ACM Symposium on Information, Computer and </a:t>
                      </a:r>
                      <a:endParaRPr lang="zh-CN" altLang="en-US" sz="1600" b="1" kern="10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Communications Security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ACM </a:t>
                      </a:r>
                      <a:endParaRPr lang="zh-CN" altLang="en-US" sz="1600" b="1" kern="10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http://dblp.uni-trier.de/db/conf/ccs/ </a:t>
                      </a:r>
                      <a:endParaRPr lang="zh-CN" altLang="en-US" sz="1600" b="1" kern="100" dirty="0">
                        <a:solidFill>
                          <a:schemeClr val="dk1"/>
                        </a:solidFill>
                        <a:effectLst/>
                        <a:latin typeface="+mn-lt"/>
                        <a:ea typeface="+mn-ea"/>
                        <a:cs typeface="+mn-cs"/>
                      </a:endParaRPr>
                    </a:p>
                  </a:txBody>
                  <a:tcPr marL="86995" marR="55245" marT="3810" marB="0" anchor="ctr"/>
                </a:tc>
                <a:extLst>
                  <a:ext uri="{0D108BD9-81ED-4DB2-BD59-A6C34878D82A}">
                    <a16:rowId xmlns:a16="http://schemas.microsoft.com/office/drawing/2014/main" val="1092073858"/>
                  </a:ext>
                </a:extLst>
              </a:tr>
              <a:tr h="427015">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5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DRM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ACM Workshop on Digital Rights Management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ACM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http://dblp.uni-trier.de/db/conf/drm/ </a:t>
                      </a:r>
                      <a:endParaRPr lang="zh-CN" altLang="en-US" sz="1600" b="1" kern="100" dirty="0">
                        <a:solidFill>
                          <a:schemeClr val="dk1"/>
                        </a:solidFill>
                        <a:effectLst/>
                        <a:latin typeface="+mn-lt"/>
                        <a:ea typeface="+mn-ea"/>
                        <a:cs typeface="+mn-cs"/>
                      </a:endParaRPr>
                    </a:p>
                  </a:txBody>
                  <a:tcPr marL="86995" marR="55245" marT="3810" marB="0"/>
                </a:tc>
                <a:extLst>
                  <a:ext uri="{0D108BD9-81ED-4DB2-BD59-A6C34878D82A}">
                    <a16:rowId xmlns:a16="http://schemas.microsoft.com/office/drawing/2014/main" val="712452527"/>
                  </a:ext>
                </a:extLst>
              </a:tr>
              <a:tr h="429128">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6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hlinkClick r:id="rId6">
                            <a:extLst>
                              <a:ext uri="{A12FA001-AC4F-418D-AE19-62706E023703}">
                                <ahyp:hlinkClr xmlns:ahyp="http://schemas.microsoft.com/office/drawing/2018/hyperlinkcolor" val="tx"/>
                              </a:ext>
                            </a:extLst>
                          </a:hlinkClick>
                        </a:rPr>
                        <a:t>ACNS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Applied Cryptography and Network Security </a:t>
                      </a:r>
                      <a:endParaRPr lang="zh-CN" altLang="en-US" sz="1600" b="1" kern="100" dirty="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http://dblp.uni-trier.de/db/conf/acns/ </a:t>
                      </a:r>
                      <a:endParaRPr lang="zh-CN" altLang="en-US" sz="1600" b="1" kern="100" dirty="0">
                        <a:solidFill>
                          <a:schemeClr val="dk1"/>
                        </a:solidFill>
                        <a:effectLst/>
                        <a:latin typeface="+mn-lt"/>
                        <a:ea typeface="+mn-ea"/>
                        <a:cs typeface="+mn-cs"/>
                      </a:endParaRPr>
                    </a:p>
                  </a:txBody>
                  <a:tcPr marL="86995" marR="55245" marT="3810" marB="0"/>
                </a:tc>
                <a:extLst>
                  <a:ext uri="{0D108BD9-81ED-4DB2-BD59-A6C34878D82A}">
                    <a16:rowId xmlns:a16="http://schemas.microsoft.com/office/drawing/2014/main" val="3095220496"/>
                  </a:ext>
                </a:extLst>
              </a:tr>
              <a:tr h="563997">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7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ACISP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Australasia Conference on Information Security and Privacy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http://dblp.uni-trier.de/db/conf/acisp/ </a:t>
                      </a:r>
                      <a:endParaRPr lang="zh-CN" altLang="en-US" sz="1600" b="1" kern="100">
                        <a:solidFill>
                          <a:schemeClr val="dk1"/>
                        </a:solidFill>
                        <a:effectLst/>
                        <a:latin typeface="+mn-lt"/>
                        <a:ea typeface="+mn-ea"/>
                        <a:cs typeface="+mn-cs"/>
                      </a:endParaRPr>
                    </a:p>
                  </a:txBody>
                  <a:tcPr marL="86995" marR="55245" marT="3810" marB="0"/>
                </a:tc>
                <a:extLst>
                  <a:ext uri="{0D108BD9-81ED-4DB2-BD59-A6C34878D82A}">
                    <a16:rowId xmlns:a16="http://schemas.microsoft.com/office/drawing/2014/main" val="2185683689"/>
                  </a:ext>
                </a:extLst>
              </a:tr>
              <a:tr h="425958">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8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hlinkClick r:id="rId7">
                            <a:extLst>
                              <a:ext uri="{A12FA001-AC4F-418D-AE19-62706E023703}">
                                <ahyp:hlinkClr xmlns:ahyp="http://schemas.microsoft.com/office/drawing/2018/hyperlinkcolor" val="tx"/>
                              </a:ext>
                            </a:extLst>
                          </a:hlinkClick>
                        </a:rPr>
                        <a:t>DFRWS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Digital Forensic Research Workshop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Elsevier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http://dblp.uni-trier.de/db/conf/dfrws/ </a:t>
                      </a:r>
                      <a:endParaRPr lang="zh-CN" altLang="en-US" sz="1600" b="1" kern="100" dirty="0">
                        <a:solidFill>
                          <a:schemeClr val="dk1"/>
                        </a:solidFill>
                        <a:effectLst/>
                        <a:latin typeface="+mn-lt"/>
                        <a:ea typeface="+mn-ea"/>
                        <a:cs typeface="+mn-cs"/>
                      </a:endParaRPr>
                    </a:p>
                  </a:txBody>
                  <a:tcPr marL="86995" marR="55245" marT="3810" marB="0"/>
                </a:tc>
                <a:extLst>
                  <a:ext uri="{0D108BD9-81ED-4DB2-BD59-A6C34878D82A}">
                    <a16:rowId xmlns:a16="http://schemas.microsoft.com/office/drawing/2014/main" val="449808346"/>
                  </a:ext>
                </a:extLst>
              </a:tr>
            </a:tbl>
          </a:graphicData>
        </a:graphic>
      </p:graphicFrame>
    </p:spTree>
    <p:extLst>
      <p:ext uri="{BB962C8B-B14F-4D97-AF65-F5344CB8AC3E}">
        <p14:creationId xmlns:p14="http://schemas.microsoft.com/office/powerpoint/2010/main" val="107823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66ACF6B4-2672-42D0-B4DC-773BDC3B2480}"/>
              </a:ext>
            </a:extLst>
          </p:cNvPr>
          <p:cNvGraphicFramePr>
            <a:graphicFrameLocks noGrp="1"/>
          </p:cNvGraphicFramePr>
          <p:nvPr>
            <p:extLst>
              <p:ext uri="{D42A27DB-BD31-4B8C-83A1-F6EECF244321}">
                <p14:modId xmlns:p14="http://schemas.microsoft.com/office/powerpoint/2010/main" val="3091258074"/>
              </p:ext>
            </p:extLst>
          </p:nvPr>
        </p:nvGraphicFramePr>
        <p:xfrm>
          <a:off x="477788" y="338104"/>
          <a:ext cx="11233247" cy="6181792"/>
        </p:xfrm>
        <a:graphic>
          <a:graphicData uri="http://schemas.openxmlformats.org/drawingml/2006/table">
            <a:tbl>
              <a:tblPr firstRow="1" firstCol="1" bandRow="1">
                <a:tableStyleId>{F5AB1C69-6EDB-4FF4-983F-18BD219EF322}</a:tableStyleId>
              </a:tblPr>
              <a:tblGrid>
                <a:gridCol w="646563">
                  <a:extLst>
                    <a:ext uri="{9D8B030D-6E8A-4147-A177-3AD203B41FA5}">
                      <a16:colId xmlns:a16="http://schemas.microsoft.com/office/drawing/2014/main" val="512481124"/>
                    </a:ext>
                  </a:extLst>
                </a:gridCol>
                <a:gridCol w="1236077">
                  <a:extLst>
                    <a:ext uri="{9D8B030D-6E8A-4147-A177-3AD203B41FA5}">
                      <a16:colId xmlns:a16="http://schemas.microsoft.com/office/drawing/2014/main" val="3429714218"/>
                    </a:ext>
                  </a:extLst>
                </a:gridCol>
                <a:gridCol w="4382528">
                  <a:extLst>
                    <a:ext uri="{9D8B030D-6E8A-4147-A177-3AD203B41FA5}">
                      <a16:colId xmlns:a16="http://schemas.microsoft.com/office/drawing/2014/main" val="1851076285"/>
                    </a:ext>
                  </a:extLst>
                </a:gridCol>
                <a:gridCol w="1907996">
                  <a:extLst>
                    <a:ext uri="{9D8B030D-6E8A-4147-A177-3AD203B41FA5}">
                      <a16:colId xmlns:a16="http://schemas.microsoft.com/office/drawing/2014/main" val="812011543"/>
                    </a:ext>
                  </a:extLst>
                </a:gridCol>
                <a:gridCol w="3060083">
                  <a:extLst>
                    <a:ext uri="{9D8B030D-6E8A-4147-A177-3AD203B41FA5}">
                      <a16:colId xmlns:a16="http://schemas.microsoft.com/office/drawing/2014/main" val="2651229648"/>
                    </a:ext>
                  </a:extLst>
                </a:gridCol>
              </a:tblGrid>
              <a:tr h="503007">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9 </a:t>
                      </a:r>
                      <a:endParaRPr lang="zh-CN" altLang="en-US" sz="1600" b="1" kern="100" dirty="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FC </a:t>
                      </a:r>
                      <a:endParaRPr lang="zh-CN" altLang="en-US" sz="1600" b="1" kern="100" dirty="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Financial Cryptography and Data Security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http://dblp.uni-trier.de/db/conf/fc/ </a:t>
                      </a:r>
                      <a:endParaRPr lang="zh-CN" altLang="en-US" sz="1600" b="1" kern="100">
                        <a:solidFill>
                          <a:schemeClr val="dk1"/>
                        </a:solidFill>
                        <a:effectLst/>
                        <a:latin typeface="+mn-lt"/>
                        <a:ea typeface="+mn-ea"/>
                        <a:cs typeface="+mn-cs"/>
                      </a:endParaRPr>
                    </a:p>
                  </a:txBody>
                  <a:tcPr marL="86995" marR="55245" marT="3810" marB="0"/>
                </a:tc>
                <a:extLst>
                  <a:ext uri="{0D108BD9-81ED-4DB2-BD59-A6C34878D82A}">
                    <a16:rowId xmlns:a16="http://schemas.microsoft.com/office/drawing/2014/main" val="1857937190"/>
                  </a:ext>
                </a:extLst>
              </a:tr>
              <a:tr h="758080">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10 </a:t>
                      </a:r>
                      <a:endParaRPr lang="zh-CN" altLang="en-US" sz="1600" b="1" kern="100" dirty="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hlinkClick r:id="rId3">
                            <a:extLst>
                              <a:ext uri="{A12FA001-AC4F-418D-AE19-62706E023703}">
                                <ahyp:hlinkClr xmlns:ahyp="http://schemas.microsoft.com/office/drawing/2018/hyperlinkcolor" val="tx"/>
                              </a:ext>
                            </a:extLst>
                          </a:hlinkClick>
                        </a:rPr>
                        <a:t>DIMVA </a:t>
                      </a:r>
                      <a:endParaRPr lang="zh-CN" altLang="en-US" sz="1600" b="1" kern="100" dirty="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Detection of Intrusions and Malware &amp; Vulnerability </a:t>
                      </a:r>
                      <a:endParaRPr lang="zh-CN" altLang="en-US" sz="1600" b="1" kern="100" dirty="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Assessment </a:t>
                      </a:r>
                      <a:endParaRPr lang="zh-CN" altLang="en-US" sz="1600" b="1" kern="100" dirty="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hlinkClick r:id="rId4">
                            <a:extLst>
                              <a:ext uri="{A12FA001-AC4F-418D-AE19-62706E023703}">
                                <ahyp:hlinkClr xmlns:ahyp="http://schemas.microsoft.com/office/drawing/2018/hyperlinkcolor" val="tx"/>
                              </a:ext>
                            </a:extLst>
                          </a:hlinkClick>
                        </a:rPr>
                        <a:t>SIDAR、GI、S</a:t>
                      </a:r>
                      <a:r>
                        <a:rPr lang="en-US" sz="1600" b="1" kern="100">
                          <a:solidFill>
                            <a:schemeClr val="dk1"/>
                          </a:solidFill>
                          <a:effectLst/>
                          <a:latin typeface="+mn-lt"/>
                          <a:ea typeface="+mn-ea"/>
                          <a:cs typeface="+mn-cs"/>
                        </a:rPr>
                        <a:t>pringer </a:t>
                      </a:r>
                      <a:endParaRPr lang="zh-CN" altLang="en-US" sz="1600" b="1" kern="10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http://dblp.uni-trier.de/db/conf/dimva/ </a:t>
                      </a:r>
                      <a:endParaRPr lang="zh-CN" altLang="en-US" sz="1600" b="1" kern="100">
                        <a:solidFill>
                          <a:schemeClr val="dk1"/>
                        </a:solidFill>
                        <a:effectLst/>
                        <a:latin typeface="+mn-lt"/>
                        <a:ea typeface="+mn-ea"/>
                        <a:cs typeface="+mn-cs"/>
                      </a:endParaRPr>
                    </a:p>
                  </a:txBody>
                  <a:tcPr marL="86995" marR="55245" marT="3810" marB="0" anchor="ctr"/>
                </a:tc>
                <a:extLst>
                  <a:ext uri="{0D108BD9-81ED-4DB2-BD59-A6C34878D82A}">
                    <a16:rowId xmlns:a16="http://schemas.microsoft.com/office/drawing/2014/main" val="173802586"/>
                  </a:ext>
                </a:extLst>
              </a:tr>
              <a:tr h="503007">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11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SEC </a:t>
                      </a:r>
                      <a:endParaRPr lang="zh-CN" altLang="en-US" sz="1600" b="1" kern="100" dirty="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IFIP International Information Security Conference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http://dblp.uni-trier.de/db/conf/sec/ </a:t>
                      </a:r>
                      <a:endParaRPr lang="zh-CN" altLang="en-US" sz="1600" b="1" kern="100">
                        <a:solidFill>
                          <a:schemeClr val="dk1"/>
                        </a:solidFill>
                        <a:effectLst/>
                        <a:latin typeface="+mn-lt"/>
                        <a:ea typeface="+mn-ea"/>
                        <a:cs typeface="+mn-cs"/>
                      </a:endParaRPr>
                    </a:p>
                  </a:txBody>
                  <a:tcPr marL="86995" marR="55245" marT="3810" marB="0"/>
                </a:tc>
                <a:extLst>
                  <a:ext uri="{0D108BD9-81ED-4DB2-BD59-A6C34878D82A}">
                    <a16:rowId xmlns:a16="http://schemas.microsoft.com/office/drawing/2014/main" val="370988530"/>
                  </a:ext>
                </a:extLst>
              </a:tr>
              <a:tr h="503007">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12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hlinkClick r:id="rId5">
                            <a:extLst>
                              <a:ext uri="{A12FA001-AC4F-418D-AE19-62706E023703}">
                                <ahyp:hlinkClr xmlns:ahyp="http://schemas.microsoft.com/office/drawing/2018/hyperlinkcolor" val="tx"/>
                              </a:ext>
                            </a:extLst>
                          </a:hlinkClick>
                        </a:rPr>
                        <a:t>IFIP WG 11.9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IFIP WG 11.9 International Conference </a:t>
                      </a:r>
                      <a:endParaRPr lang="zh-CN" altLang="en-US" sz="1600" b="1" kern="100" dirty="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*http://www.ifip119.org/Conferences/ </a:t>
                      </a:r>
                      <a:endParaRPr lang="zh-CN" altLang="en-US" sz="1600" b="1" kern="100">
                        <a:solidFill>
                          <a:schemeClr val="dk1"/>
                        </a:solidFill>
                        <a:effectLst/>
                        <a:latin typeface="+mn-lt"/>
                        <a:ea typeface="+mn-ea"/>
                        <a:cs typeface="+mn-cs"/>
                      </a:endParaRPr>
                    </a:p>
                  </a:txBody>
                  <a:tcPr marL="86995" marR="55245" marT="3810" marB="0"/>
                </a:tc>
                <a:extLst>
                  <a:ext uri="{0D108BD9-81ED-4DB2-BD59-A6C34878D82A}">
                    <a16:rowId xmlns:a16="http://schemas.microsoft.com/office/drawing/2014/main" val="3895443221"/>
                  </a:ext>
                </a:extLst>
              </a:tr>
              <a:tr h="247934">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on Digital Forensics </a:t>
                      </a:r>
                      <a:endParaRPr lang="zh-CN" altLang="en-US" sz="1600" b="1" kern="100" dirty="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 </a:t>
                      </a:r>
                      <a:endParaRPr lang="zh-CN" altLang="en-US" sz="1600" b="1" kern="100">
                        <a:solidFill>
                          <a:schemeClr val="dk1"/>
                        </a:solidFill>
                        <a:effectLst/>
                        <a:latin typeface="+mn-lt"/>
                        <a:ea typeface="+mn-ea"/>
                        <a:cs typeface="+mn-cs"/>
                      </a:endParaRPr>
                    </a:p>
                  </a:txBody>
                  <a:tcPr marL="86995" marR="55245" marT="3810" marB="0"/>
                </a:tc>
                <a:extLst>
                  <a:ext uri="{0D108BD9-81ED-4DB2-BD59-A6C34878D82A}">
                    <a16:rowId xmlns:a16="http://schemas.microsoft.com/office/drawing/2014/main" val="1250824639"/>
                  </a:ext>
                </a:extLst>
              </a:tr>
              <a:tr h="503007">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13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ISC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Information Security Conference </a:t>
                      </a:r>
                      <a:endParaRPr lang="zh-CN" altLang="en-US" sz="1600" b="1" kern="100" dirty="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http://dblp.uni-trier.de/db/conf/isw/ </a:t>
                      </a:r>
                      <a:endParaRPr lang="zh-CN" altLang="en-US" sz="1600" b="1" kern="100">
                        <a:solidFill>
                          <a:schemeClr val="dk1"/>
                        </a:solidFill>
                        <a:effectLst/>
                        <a:latin typeface="+mn-lt"/>
                        <a:ea typeface="+mn-ea"/>
                        <a:cs typeface="+mn-cs"/>
                      </a:endParaRPr>
                    </a:p>
                  </a:txBody>
                  <a:tcPr marL="86995" marR="55245" marT="3810" marB="0"/>
                </a:tc>
                <a:extLst>
                  <a:ext uri="{0D108BD9-81ED-4DB2-BD59-A6C34878D82A}">
                    <a16:rowId xmlns:a16="http://schemas.microsoft.com/office/drawing/2014/main" val="3031081175"/>
                  </a:ext>
                </a:extLst>
              </a:tr>
              <a:tr h="758080">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14 </a:t>
                      </a:r>
                      <a:endParaRPr lang="zh-CN" altLang="en-US" sz="1600" b="1" kern="10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ICICS </a:t>
                      </a:r>
                      <a:endParaRPr lang="zh-CN" altLang="en-US" sz="1600" b="1" kern="10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International Conference on Information and Communications </a:t>
                      </a:r>
                      <a:endParaRPr lang="zh-CN" altLang="en-US" sz="1600" b="1" kern="100" dirty="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Security </a:t>
                      </a:r>
                      <a:endParaRPr lang="zh-CN" altLang="en-US" sz="1600" b="1" kern="100" dirty="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Springer </a:t>
                      </a:r>
                      <a:endParaRPr lang="zh-CN" altLang="en-US" sz="1600" b="1" kern="100" dirty="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http://dblp.uni-trier.de/db/conf/icics/ </a:t>
                      </a:r>
                      <a:endParaRPr lang="zh-CN" altLang="en-US" sz="1600" b="1" kern="100" dirty="0">
                        <a:solidFill>
                          <a:schemeClr val="dk1"/>
                        </a:solidFill>
                        <a:effectLst/>
                        <a:latin typeface="+mn-lt"/>
                        <a:ea typeface="+mn-ea"/>
                        <a:cs typeface="+mn-cs"/>
                      </a:endParaRPr>
                    </a:p>
                  </a:txBody>
                  <a:tcPr marL="86995" marR="55245" marT="3810" marB="0" anchor="ctr"/>
                </a:tc>
                <a:extLst>
                  <a:ext uri="{0D108BD9-81ED-4DB2-BD59-A6C34878D82A}">
                    <a16:rowId xmlns:a16="http://schemas.microsoft.com/office/drawing/2014/main" val="938114548"/>
                  </a:ext>
                </a:extLst>
              </a:tr>
              <a:tr h="758080">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15 </a:t>
                      </a:r>
                      <a:endParaRPr lang="zh-CN" altLang="en-US" sz="1600" b="1" kern="10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hlinkClick r:id="rId6">
                            <a:extLst>
                              <a:ext uri="{A12FA001-AC4F-418D-AE19-62706E023703}">
                                <ahyp:hlinkClr xmlns:ahyp="http://schemas.microsoft.com/office/drawing/2018/hyperlinkcolor" val="tx"/>
                              </a:ext>
                            </a:extLst>
                          </a:hlinkClick>
                        </a:rPr>
                        <a:t>SecureComm </a:t>
                      </a:r>
                      <a:endParaRPr lang="zh-CN" altLang="en-US" sz="1600" b="1" kern="10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International Conference on Security and Privacy in </a:t>
                      </a:r>
                      <a:endParaRPr lang="zh-CN" altLang="en-US" sz="1600" b="1" kern="100">
                        <a:solidFill>
                          <a:schemeClr val="dk1"/>
                        </a:solidFill>
                        <a:effectLst/>
                        <a:latin typeface="+mn-lt"/>
                        <a:ea typeface="+mn-ea"/>
                        <a:cs typeface="+mn-cs"/>
                      </a:endParaRPr>
                    </a:p>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Communication Networks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ACM </a:t>
                      </a:r>
                      <a:endParaRPr lang="zh-CN" altLang="en-US" sz="1600" b="1" kern="10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http://dblp.uni-trier.de/db/conf/securecom m/ </a:t>
                      </a:r>
                      <a:endParaRPr lang="zh-CN" altLang="en-US" sz="1600" b="1" kern="100" dirty="0">
                        <a:solidFill>
                          <a:schemeClr val="dk1"/>
                        </a:solidFill>
                        <a:effectLst/>
                        <a:latin typeface="+mn-lt"/>
                        <a:ea typeface="+mn-ea"/>
                        <a:cs typeface="+mn-cs"/>
                      </a:endParaRPr>
                    </a:p>
                  </a:txBody>
                  <a:tcPr marL="86995" marR="55245" marT="3810" marB="0"/>
                </a:tc>
                <a:extLst>
                  <a:ext uri="{0D108BD9-81ED-4DB2-BD59-A6C34878D82A}">
                    <a16:rowId xmlns:a16="http://schemas.microsoft.com/office/drawing/2014/main" val="230881422"/>
                  </a:ext>
                </a:extLst>
              </a:tr>
              <a:tr h="503007">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16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hlinkClick r:id="rId7">
                            <a:extLst>
                              <a:ext uri="{A12FA001-AC4F-418D-AE19-62706E023703}">
                                <ahyp:hlinkClr xmlns:ahyp="http://schemas.microsoft.com/office/drawing/2018/hyperlinkcolor" val="tx"/>
                              </a:ext>
                            </a:extLst>
                          </a:hlinkClick>
                        </a:rPr>
                        <a:t>NSPW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New Security Paradigms Workshop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ACM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http://dblp.uni-trier.de/db/conf/nspw/ </a:t>
                      </a:r>
                      <a:endParaRPr lang="zh-CN" altLang="en-US" sz="1600" b="1" kern="100" dirty="0">
                        <a:solidFill>
                          <a:schemeClr val="dk1"/>
                        </a:solidFill>
                        <a:effectLst/>
                        <a:latin typeface="+mn-lt"/>
                        <a:ea typeface="+mn-ea"/>
                        <a:cs typeface="+mn-cs"/>
                      </a:endParaRPr>
                    </a:p>
                  </a:txBody>
                  <a:tcPr marL="86995" marR="55245" marT="3810" marB="0"/>
                </a:tc>
                <a:extLst>
                  <a:ext uri="{0D108BD9-81ED-4DB2-BD59-A6C34878D82A}">
                    <a16:rowId xmlns:a16="http://schemas.microsoft.com/office/drawing/2014/main" val="675153584"/>
                  </a:ext>
                </a:extLst>
              </a:tr>
              <a:tr h="503007">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17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CT-RSA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RSA Conference, Cryptographers' Track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http://dblp.uni-trier.de/db/conf/ctrsa/ </a:t>
                      </a:r>
                      <a:endParaRPr lang="zh-CN" altLang="en-US" sz="1600" b="1" kern="100" dirty="0">
                        <a:solidFill>
                          <a:schemeClr val="dk1"/>
                        </a:solidFill>
                        <a:effectLst/>
                        <a:latin typeface="+mn-lt"/>
                        <a:ea typeface="+mn-ea"/>
                        <a:cs typeface="+mn-cs"/>
                      </a:endParaRPr>
                    </a:p>
                  </a:txBody>
                  <a:tcPr marL="86995" marR="55245" marT="3810" marB="0"/>
                </a:tc>
                <a:extLst>
                  <a:ext uri="{0D108BD9-81ED-4DB2-BD59-A6C34878D82A}">
                    <a16:rowId xmlns:a16="http://schemas.microsoft.com/office/drawing/2014/main" val="569620239"/>
                  </a:ext>
                </a:extLst>
              </a:tr>
              <a:tr h="503007">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18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hlinkClick r:id="rId8">
                            <a:extLst>
                              <a:ext uri="{A12FA001-AC4F-418D-AE19-62706E023703}">
                                <ahyp:hlinkClr xmlns:ahyp="http://schemas.microsoft.com/office/drawing/2018/hyperlinkcolor" val="tx"/>
                              </a:ext>
                            </a:extLst>
                          </a:hlinkClick>
                        </a:rPr>
                        <a:t>SOUPS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Symposium On Usable Privacy and Security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ACM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http://dblp.uni-trier.de/db/conf/soups/ </a:t>
                      </a:r>
                      <a:endParaRPr lang="zh-CN" altLang="en-US" sz="1600" b="1" kern="100" dirty="0">
                        <a:solidFill>
                          <a:schemeClr val="dk1"/>
                        </a:solidFill>
                        <a:effectLst/>
                        <a:latin typeface="+mn-lt"/>
                        <a:ea typeface="+mn-ea"/>
                        <a:cs typeface="+mn-cs"/>
                      </a:endParaRPr>
                    </a:p>
                  </a:txBody>
                  <a:tcPr marL="86995" marR="55245" marT="3810" marB="0"/>
                </a:tc>
                <a:extLst>
                  <a:ext uri="{0D108BD9-81ED-4DB2-BD59-A6C34878D82A}">
                    <a16:rowId xmlns:a16="http://schemas.microsoft.com/office/drawing/2014/main" val="3752930585"/>
                  </a:ext>
                </a:extLst>
              </a:tr>
            </a:tbl>
          </a:graphicData>
        </a:graphic>
      </p:graphicFrame>
    </p:spTree>
    <p:extLst>
      <p:ext uri="{BB962C8B-B14F-4D97-AF65-F5344CB8AC3E}">
        <p14:creationId xmlns:p14="http://schemas.microsoft.com/office/powerpoint/2010/main" val="154809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791162B4-2660-43B7-8859-F0ACAD70FA1F}"/>
              </a:ext>
            </a:extLst>
          </p:cNvPr>
          <p:cNvGraphicFramePr>
            <a:graphicFrameLocks noGrp="1"/>
          </p:cNvGraphicFramePr>
          <p:nvPr>
            <p:extLst>
              <p:ext uri="{D42A27DB-BD31-4B8C-83A1-F6EECF244321}">
                <p14:modId xmlns:p14="http://schemas.microsoft.com/office/powerpoint/2010/main" val="3052162422"/>
              </p:ext>
            </p:extLst>
          </p:nvPr>
        </p:nvGraphicFramePr>
        <p:xfrm>
          <a:off x="621804" y="692697"/>
          <a:ext cx="10945216" cy="5472606"/>
        </p:xfrm>
        <a:graphic>
          <a:graphicData uri="http://schemas.openxmlformats.org/drawingml/2006/table">
            <a:tbl>
              <a:tblPr firstRow="1" firstCol="1" bandRow="1">
                <a:tableStyleId>{F5AB1C69-6EDB-4FF4-983F-18BD219EF322}</a:tableStyleId>
              </a:tblPr>
              <a:tblGrid>
                <a:gridCol w="629985">
                  <a:extLst>
                    <a:ext uri="{9D8B030D-6E8A-4147-A177-3AD203B41FA5}">
                      <a16:colId xmlns:a16="http://schemas.microsoft.com/office/drawing/2014/main" val="3859816306"/>
                    </a:ext>
                  </a:extLst>
                </a:gridCol>
                <a:gridCol w="1204383">
                  <a:extLst>
                    <a:ext uri="{9D8B030D-6E8A-4147-A177-3AD203B41FA5}">
                      <a16:colId xmlns:a16="http://schemas.microsoft.com/office/drawing/2014/main" val="3551980870"/>
                    </a:ext>
                  </a:extLst>
                </a:gridCol>
                <a:gridCol w="4270155">
                  <a:extLst>
                    <a:ext uri="{9D8B030D-6E8A-4147-A177-3AD203B41FA5}">
                      <a16:colId xmlns:a16="http://schemas.microsoft.com/office/drawing/2014/main" val="3027400311"/>
                    </a:ext>
                  </a:extLst>
                </a:gridCol>
                <a:gridCol w="1859073">
                  <a:extLst>
                    <a:ext uri="{9D8B030D-6E8A-4147-A177-3AD203B41FA5}">
                      <a16:colId xmlns:a16="http://schemas.microsoft.com/office/drawing/2014/main" val="4012504424"/>
                    </a:ext>
                  </a:extLst>
                </a:gridCol>
                <a:gridCol w="2981620">
                  <a:extLst>
                    <a:ext uri="{9D8B030D-6E8A-4147-A177-3AD203B41FA5}">
                      <a16:colId xmlns:a16="http://schemas.microsoft.com/office/drawing/2014/main" val="2639680843"/>
                    </a:ext>
                  </a:extLst>
                </a:gridCol>
              </a:tblGrid>
              <a:tr h="744298">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19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hlinkClick r:id="rId3">
                            <a:extLst>
                              <a:ext uri="{A12FA001-AC4F-418D-AE19-62706E023703}">
                                <ahyp:hlinkClr xmlns:ahyp="http://schemas.microsoft.com/office/drawing/2018/hyperlinkcolor" val="tx"/>
                              </a:ext>
                            </a:extLst>
                          </a:hlinkClick>
                        </a:rPr>
                        <a:t>HotSec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USENIX Workshop on Hot Topics in Security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USENIX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*http://www.usenix.org/events/ </a:t>
                      </a:r>
                      <a:endParaRPr lang="zh-CN" altLang="en-US" sz="1600" b="1" kern="100">
                        <a:solidFill>
                          <a:schemeClr val="dk1"/>
                        </a:solidFill>
                        <a:effectLst/>
                        <a:latin typeface="+mn-lt"/>
                        <a:ea typeface="+mn-ea"/>
                        <a:cs typeface="+mn-cs"/>
                      </a:endParaRPr>
                    </a:p>
                  </a:txBody>
                  <a:tcPr marL="86995" marR="55245" marT="3810" marB="0"/>
                </a:tc>
                <a:extLst>
                  <a:ext uri="{0D108BD9-81ED-4DB2-BD59-A6C34878D82A}">
                    <a16:rowId xmlns:a16="http://schemas.microsoft.com/office/drawing/2014/main" val="847102488"/>
                  </a:ext>
                </a:extLst>
              </a:tr>
              <a:tr h="978220">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20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SAC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Selected Areas in Cryptography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http://dblp.uni-trier.de/db/conf/sacrypt/ </a:t>
                      </a:r>
                      <a:endParaRPr lang="zh-CN" altLang="en-US" sz="1600" b="1" kern="100">
                        <a:solidFill>
                          <a:schemeClr val="dk1"/>
                        </a:solidFill>
                        <a:effectLst/>
                        <a:latin typeface="+mn-lt"/>
                        <a:ea typeface="+mn-ea"/>
                        <a:cs typeface="+mn-cs"/>
                      </a:endParaRPr>
                    </a:p>
                  </a:txBody>
                  <a:tcPr marL="86995" marR="55245" marT="3810" marB="0"/>
                </a:tc>
                <a:extLst>
                  <a:ext uri="{0D108BD9-81ED-4DB2-BD59-A6C34878D82A}">
                    <a16:rowId xmlns:a16="http://schemas.microsoft.com/office/drawing/2014/main" val="4178736690"/>
                  </a:ext>
                </a:extLst>
              </a:tr>
              <a:tr h="1294272">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21 </a:t>
                      </a:r>
                      <a:endParaRPr lang="zh-CN" altLang="en-US" sz="1600" b="1" kern="10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TrustCom </a:t>
                      </a:r>
                      <a:endParaRPr lang="zh-CN" altLang="en-US" sz="1600" b="1" kern="10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IEEE International Conference on Trust, Security and Privacy in Computing and Communications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IEEE </a:t>
                      </a:r>
                      <a:endParaRPr lang="zh-CN" altLang="en-US" sz="1600" b="1" kern="100">
                        <a:solidFill>
                          <a:schemeClr val="dk1"/>
                        </a:solidFill>
                        <a:effectLst/>
                        <a:latin typeface="+mn-lt"/>
                        <a:ea typeface="+mn-ea"/>
                        <a:cs typeface="+mn-cs"/>
                      </a:endParaRPr>
                    </a:p>
                  </a:txBody>
                  <a:tcPr marL="86995" marR="55245" marT="3810" marB="0" anchor="ctr"/>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http://dblp.uni-trier.de/db/conf/trustcom/ </a:t>
                      </a:r>
                      <a:endParaRPr lang="zh-CN" altLang="en-US" sz="1600" b="1" kern="100">
                        <a:solidFill>
                          <a:schemeClr val="dk1"/>
                        </a:solidFill>
                        <a:effectLst/>
                        <a:latin typeface="+mn-lt"/>
                        <a:ea typeface="+mn-ea"/>
                        <a:cs typeface="+mn-cs"/>
                      </a:endParaRPr>
                    </a:p>
                  </a:txBody>
                  <a:tcPr marL="86995" marR="55245" marT="3810" marB="0" anchor="ctr"/>
                </a:tc>
                <a:extLst>
                  <a:ext uri="{0D108BD9-81ED-4DB2-BD59-A6C34878D82A}">
                    <a16:rowId xmlns:a16="http://schemas.microsoft.com/office/drawing/2014/main" val="2677999959"/>
                  </a:ext>
                </a:extLst>
              </a:tr>
              <a:tr h="738798">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22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PAM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Passive and Active Measurement Conference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http://dblp.uni-trier.de/db/conf/pam/ </a:t>
                      </a:r>
                      <a:endParaRPr lang="zh-CN" altLang="en-US" sz="1600" b="1" kern="100">
                        <a:solidFill>
                          <a:schemeClr val="dk1"/>
                        </a:solidFill>
                        <a:effectLst/>
                        <a:latin typeface="+mn-lt"/>
                        <a:ea typeface="+mn-ea"/>
                        <a:cs typeface="+mn-cs"/>
                      </a:endParaRPr>
                    </a:p>
                  </a:txBody>
                  <a:tcPr marL="86995" marR="55245" marT="3810" marB="0"/>
                </a:tc>
                <a:extLst>
                  <a:ext uri="{0D108BD9-81ED-4DB2-BD59-A6C34878D82A}">
                    <a16:rowId xmlns:a16="http://schemas.microsoft.com/office/drawing/2014/main" val="1454251735"/>
                  </a:ext>
                </a:extLst>
              </a:tr>
              <a:tr h="738798">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23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PETS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Privacy Enhancing Technologies Symposium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http://dblp.uni-trier.de/db/conf/pet/ </a:t>
                      </a:r>
                      <a:endParaRPr lang="zh-CN" altLang="en-US" sz="1600" b="1" kern="100">
                        <a:solidFill>
                          <a:schemeClr val="dk1"/>
                        </a:solidFill>
                        <a:effectLst/>
                        <a:latin typeface="+mn-lt"/>
                        <a:ea typeface="+mn-ea"/>
                        <a:cs typeface="+mn-cs"/>
                      </a:endParaRPr>
                    </a:p>
                  </a:txBody>
                  <a:tcPr marL="86995" marR="55245" marT="3810" marB="0"/>
                </a:tc>
                <a:extLst>
                  <a:ext uri="{0D108BD9-81ED-4DB2-BD59-A6C34878D82A}">
                    <a16:rowId xmlns:a16="http://schemas.microsoft.com/office/drawing/2014/main" val="1606427126"/>
                  </a:ext>
                </a:extLst>
              </a:tr>
              <a:tr h="978220">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24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International Conference on Digital Forensics &amp; Cyber Crime </a:t>
                      </a:r>
                      <a:endParaRPr lang="zh-CN" altLang="en-US" sz="1600" b="1" kern="100" dirty="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a:solidFill>
                            <a:schemeClr val="dk1"/>
                          </a:solidFill>
                          <a:effectLst/>
                          <a:latin typeface="+mn-lt"/>
                          <a:ea typeface="+mn-ea"/>
                          <a:cs typeface="+mn-cs"/>
                        </a:rPr>
                        <a:t>Springer </a:t>
                      </a:r>
                      <a:endParaRPr lang="zh-CN" altLang="en-US" sz="1600" b="1" kern="100">
                        <a:solidFill>
                          <a:schemeClr val="dk1"/>
                        </a:solidFill>
                        <a:effectLst/>
                        <a:latin typeface="+mn-lt"/>
                        <a:ea typeface="+mn-ea"/>
                        <a:cs typeface="+mn-cs"/>
                      </a:endParaRPr>
                    </a:p>
                  </a:txBody>
                  <a:tcPr marL="86995" marR="55245" marT="3810" marB="0"/>
                </a:tc>
                <a:tc>
                  <a:txBody>
                    <a:bodyPr/>
                    <a:lstStyle/>
                    <a:p>
                      <a:pPr marL="0" marR="32385" algn="ctr" defTabSz="914400" rtl="0" eaLnBrk="1" latinLnBrk="0" hangingPunct="1">
                        <a:lnSpc>
                          <a:spcPct val="107000"/>
                        </a:lnSpc>
                        <a:spcAft>
                          <a:spcPts val="0"/>
                        </a:spcAft>
                      </a:pPr>
                      <a:r>
                        <a:rPr lang="en-US" sz="1600" b="1" kern="100" dirty="0">
                          <a:solidFill>
                            <a:schemeClr val="dk1"/>
                          </a:solidFill>
                          <a:effectLst/>
                          <a:latin typeface="+mn-lt"/>
                          <a:ea typeface="+mn-ea"/>
                          <a:cs typeface="+mn-cs"/>
                        </a:rPr>
                        <a:t>http://dblp.uni-trier.de/db/conf/icdf2c/ </a:t>
                      </a:r>
                      <a:endParaRPr lang="zh-CN" altLang="en-US" sz="1600" b="1" kern="100" dirty="0">
                        <a:solidFill>
                          <a:schemeClr val="dk1"/>
                        </a:solidFill>
                        <a:effectLst/>
                        <a:latin typeface="+mn-lt"/>
                        <a:ea typeface="+mn-ea"/>
                        <a:cs typeface="+mn-cs"/>
                      </a:endParaRPr>
                    </a:p>
                  </a:txBody>
                  <a:tcPr marL="86995" marR="55245" marT="3810" marB="0"/>
                </a:tc>
                <a:extLst>
                  <a:ext uri="{0D108BD9-81ED-4DB2-BD59-A6C34878D82A}">
                    <a16:rowId xmlns:a16="http://schemas.microsoft.com/office/drawing/2014/main" val="4093550488"/>
                  </a:ext>
                </a:extLst>
              </a:tr>
            </a:tbl>
          </a:graphicData>
        </a:graphic>
      </p:graphicFrame>
    </p:spTree>
    <p:extLst>
      <p:ext uri="{BB962C8B-B14F-4D97-AF65-F5344CB8AC3E}">
        <p14:creationId xmlns:p14="http://schemas.microsoft.com/office/powerpoint/2010/main" val="300070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9335B84-4A5F-4463-AF87-FEBB4BD20A5A}"/>
              </a:ext>
            </a:extLst>
          </p:cNvPr>
          <p:cNvSpPr/>
          <p:nvPr/>
        </p:nvSpPr>
        <p:spPr>
          <a:xfrm>
            <a:off x="496770" y="476672"/>
            <a:ext cx="1217641" cy="470706"/>
          </a:xfrm>
          <a:prstGeom prst="rect">
            <a:avLst/>
          </a:prstGeom>
        </p:spPr>
        <p:txBody>
          <a:bodyPr wrap="none">
            <a:spAutoFit/>
          </a:bodyPr>
          <a:lstStyle/>
          <a:p>
            <a:pPr marR="32385" algn="ctr">
              <a:lnSpc>
                <a:spcPct val="107000"/>
              </a:lnSpc>
            </a:pPr>
            <a:r>
              <a:rPr lang="en-US" altLang="zh-CN" sz="2400" b="1" kern="100" dirty="0">
                <a:solidFill>
                  <a:schemeClr val="dk1"/>
                </a:solidFill>
              </a:rPr>
              <a:t>ACCV </a:t>
            </a:r>
            <a:endParaRPr lang="zh-CN" altLang="en-US" sz="2400" b="1" kern="100" dirty="0">
              <a:solidFill>
                <a:schemeClr val="dk1"/>
              </a:solidFill>
            </a:endParaRPr>
          </a:p>
        </p:txBody>
      </p:sp>
      <p:sp>
        <p:nvSpPr>
          <p:cNvPr id="3" name="Rectangle 1">
            <a:extLst>
              <a:ext uri="{FF2B5EF4-FFF2-40B4-BE49-F238E27FC236}">
                <a16:creationId xmlns:a16="http://schemas.microsoft.com/office/drawing/2014/main" id="{76C1931A-0A5B-403B-A4C5-DB90DE339D0A}"/>
              </a:ext>
            </a:extLst>
          </p:cNvPr>
          <p:cNvSpPr>
            <a:spLocks noChangeArrowheads="1"/>
          </p:cNvSpPr>
          <p:nvPr/>
        </p:nvSpPr>
        <p:spPr bwMode="auto">
          <a:xfrm>
            <a:off x="909836" y="1196752"/>
            <a:ext cx="9160757" cy="357275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eaLnBrk="0" fontAlgn="base" hangingPunct="0">
              <a:spcBef>
                <a:spcPct val="0"/>
              </a:spcBef>
              <a:spcAft>
                <a:spcPct val="0"/>
              </a:spcAft>
            </a:pPr>
            <a:r>
              <a:rPr lang="zh-CN" altLang="zh-CN" sz="2000" dirty="0">
                <a:solidFill>
                  <a:srgbClr val="333333"/>
                </a:solidFill>
                <a:latin typeface="Arial Unicode MS" panose="020B0604020202020204" pitchFamily="34" charset="-122"/>
              </a:rPr>
              <a:t>主题包括（但不限于）</a:t>
            </a:r>
            <a:r>
              <a:rPr lang="zh-CN" altLang="en-US" sz="2000" dirty="0">
                <a:solidFill>
                  <a:srgbClr val="333333"/>
                </a:solidFill>
                <a:latin typeface="Arial Unicode MS" panose="020B0604020202020204" pitchFamily="34" charset="-122"/>
              </a:rPr>
              <a:t>：</a:t>
            </a:r>
            <a:r>
              <a:rPr lang="zh-CN" altLang="zh-CN" sz="2000" dirty="0">
                <a:solidFill>
                  <a:srgbClr val="333333"/>
                </a:solidFill>
                <a:latin typeface="Arial Unicode MS" panose="020B0604020202020204" pitchFamily="34" charset="-122"/>
                <a:ea typeface="Monaco"/>
              </a:rPr>
              <a:t>M</a:t>
            </a:r>
            <a:r>
              <a:rPr lang="zh-CN" altLang="zh-CN" sz="2000" dirty="0">
                <a:solidFill>
                  <a:srgbClr val="333333"/>
                </a:solidFill>
                <a:latin typeface="Arial Unicode MS" panose="020B0604020202020204" pitchFamily="34" charset="-122"/>
              </a:rPr>
              <a:t>otio</a:t>
            </a:r>
            <a:r>
              <a:rPr lang="zh-CN" altLang="zh-CN" sz="2000" dirty="0">
                <a:solidFill>
                  <a:srgbClr val="333333"/>
                </a:solidFill>
                <a:latin typeface="Arial Unicode MS" panose="020B0604020202020204" pitchFamily="34" charset="-122"/>
                <a:ea typeface="Monaco"/>
              </a:rPr>
              <a:t>n and Tracking Stereo and Structure from Motion Shape from X Low level vision Color and Texture Segmentation and Grouping Image-Based Modeling Deep Learning for Vision Illumination and Reflectance Modeling Sensors &amp; Early and Biologically-Inspired Vision Computational Photography and Video Object Recognition Object Detection and Categorization Vision and Language Video Analysis and Event Recognition Face and Gesture Analysis Statistical Methods and Learning Performance Evaluation Medical Image Analysis Document Analysis Optimization Methods RGBD and Depth Camera Processing Robotic vision Applications of Computer Vision</a:t>
            </a:r>
            <a:r>
              <a:rPr lang="zh-CN" altLang="zh-CN" sz="100" dirty="0"/>
              <a:t> </a:t>
            </a:r>
            <a:endParaRPr lang="zh-CN" altLang="zh-CN" sz="4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8445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FD3D225-AF0C-4B0F-84A8-B1BF7231971E}"/>
              </a:ext>
            </a:extLst>
          </p:cNvPr>
          <p:cNvSpPr/>
          <p:nvPr/>
        </p:nvSpPr>
        <p:spPr>
          <a:xfrm>
            <a:off x="5518348" y="836712"/>
            <a:ext cx="5832648" cy="518457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63FBC286-B416-4B87-95DB-9B1937504189}"/>
              </a:ext>
            </a:extLst>
          </p:cNvPr>
          <p:cNvSpPr txBox="1"/>
          <p:nvPr/>
        </p:nvSpPr>
        <p:spPr>
          <a:xfrm>
            <a:off x="5880126" y="2644170"/>
            <a:ext cx="5109091" cy="1569660"/>
          </a:xfrm>
          <a:prstGeom prst="rect">
            <a:avLst/>
          </a:prstGeom>
          <a:noFill/>
        </p:spPr>
        <p:txBody>
          <a:bodyPr wrap="none" rtlCol="0">
            <a:spAutoFit/>
          </a:bodyPr>
          <a:lstStyle/>
          <a:p>
            <a:r>
              <a:rPr lang="zh-CN" altLang="en-US" sz="9600" dirty="0"/>
              <a:t>感谢观看</a:t>
            </a:r>
          </a:p>
        </p:txBody>
      </p:sp>
    </p:spTree>
    <p:extLst>
      <p:ext uri="{BB962C8B-B14F-4D97-AF65-F5344CB8AC3E}">
        <p14:creationId xmlns:p14="http://schemas.microsoft.com/office/powerpoint/2010/main" val="276378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A16113F-AD1B-4904-A51D-DC439D745CC8}"/>
              </a:ext>
            </a:extLst>
          </p:cNvPr>
          <p:cNvSpPr/>
          <p:nvPr/>
        </p:nvSpPr>
        <p:spPr>
          <a:xfrm>
            <a:off x="261764" y="404664"/>
            <a:ext cx="934871" cy="369332"/>
          </a:xfrm>
          <a:prstGeom prst="rect">
            <a:avLst/>
          </a:prstGeom>
        </p:spPr>
        <p:txBody>
          <a:bodyPr wrap="none">
            <a:spAutoFit/>
          </a:bodyPr>
          <a:lstStyle/>
          <a:p>
            <a:r>
              <a:rPr lang="en-US" altLang="zh-CN" kern="100" dirty="0">
                <a:solidFill>
                  <a:schemeClr val="dk1"/>
                </a:solidFill>
              </a:rPr>
              <a:t>WCNC</a:t>
            </a:r>
            <a:endParaRPr lang="zh-CN" altLang="en-US" dirty="0"/>
          </a:p>
        </p:txBody>
      </p:sp>
      <p:pic>
        <p:nvPicPr>
          <p:cNvPr id="4" name="图片 3">
            <a:extLst>
              <a:ext uri="{FF2B5EF4-FFF2-40B4-BE49-F238E27FC236}">
                <a16:creationId xmlns:a16="http://schemas.microsoft.com/office/drawing/2014/main" id="{64CD54B2-0755-4094-8AAA-F0A48F929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028" y="1628800"/>
            <a:ext cx="4791075" cy="3286125"/>
          </a:xfrm>
          <a:prstGeom prst="rect">
            <a:avLst/>
          </a:prstGeom>
        </p:spPr>
      </p:pic>
      <p:pic>
        <p:nvPicPr>
          <p:cNvPr id="6" name="图片 5">
            <a:extLst>
              <a:ext uri="{FF2B5EF4-FFF2-40B4-BE49-F238E27FC236}">
                <a16:creationId xmlns:a16="http://schemas.microsoft.com/office/drawing/2014/main" id="{0DF019E4-FECB-46ED-9E26-EB722B754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334" y="1600225"/>
            <a:ext cx="5753100" cy="3314700"/>
          </a:xfrm>
          <a:prstGeom prst="rect">
            <a:avLst/>
          </a:prstGeom>
        </p:spPr>
      </p:pic>
    </p:spTree>
    <p:extLst>
      <p:ext uri="{BB962C8B-B14F-4D97-AF65-F5344CB8AC3E}">
        <p14:creationId xmlns:p14="http://schemas.microsoft.com/office/powerpoint/2010/main" val="61975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91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97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2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27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258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A7DB205-8917-4CCE-83CB-C1A40670DA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8348" y="548680"/>
            <a:ext cx="5934075" cy="3562350"/>
          </a:xfrm>
          <a:prstGeom prst="rect">
            <a:avLst/>
          </a:prstGeom>
        </p:spPr>
      </p:pic>
      <p:pic>
        <p:nvPicPr>
          <p:cNvPr id="5" name="图片 4">
            <a:extLst>
              <a:ext uri="{FF2B5EF4-FFF2-40B4-BE49-F238E27FC236}">
                <a16:creationId xmlns:a16="http://schemas.microsoft.com/office/drawing/2014/main" id="{4837DB95-53A2-4E2D-81DA-8F8C8B77C3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88" y="548680"/>
            <a:ext cx="4067175" cy="4191000"/>
          </a:xfrm>
          <a:prstGeom prst="rect">
            <a:avLst/>
          </a:prstGeom>
        </p:spPr>
      </p:pic>
      <p:sp>
        <p:nvSpPr>
          <p:cNvPr id="6" name="文本框 5">
            <a:extLst>
              <a:ext uri="{FF2B5EF4-FFF2-40B4-BE49-F238E27FC236}">
                <a16:creationId xmlns:a16="http://schemas.microsoft.com/office/drawing/2014/main" id="{BBDFB034-D75A-41D1-BDB7-6E66A4411AC7}"/>
              </a:ext>
            </a:extLst>
          </p:cNvPr>
          <p:cNvSpPr txBox="1"/>
          <p:nvPr/>
        </p:nvSpPr>
        <p:spPr>
          <a:xfrm>
            <a:off x="3575934" y="5301208"/>
            <a:ext cx="5036956" cy="646331"/>
          </a:xfrm>
          <a:prstGeom prst="rect">
            <a:avLst/>
          </a:prstGeom>
          <a:noFill/>
        </p:spPr>
        <p:txBody>
          <a:bodyPr wrap="none" rtlCol="0">
            <a:spAutoFit/>
          </a:bodyPr>
          <a:lstStyle/>
          <a:p>
            <a:r>
              <a:rPr lang="zh-CN" altLang="en-US" dirty="0"/>
              <a:t>录取率：</a:t>
            </a:r>
            <a:r>
              <a:rPr lang="en-US" altLang="zh-CN" dirty="0"/>
              <a:t>2016</a:t>
            </a:r>
            <a:r>
              <a:rPr lang="zh-CN" altLang="en-US" dirty="0"/>
              <a:t>年</a:t>
            </a:r>
            <a:r>
              <a:rPr lang="en-US" altLang="zh-CN" dirty="0"/>
              <a:t>48.4%  2015</a:t>
            </a:r>
            <a:r>
              <a:rPr lang="zh-CN" altLang="en-US" dirty="0"/>
              <a:t>年</a:t>
            </a:r>
            <a:r>
              <a:rPr lang="en-US" altLang="zh-CN" dirty="0"/>
              <a:t>45%  2012</a:t>
            </a:r>
            <a:r>
              <a:rPr lang="zh-CN" altLang="en-US" dirty="0"/>
              <a:t>年</a:t>
            </a:r>
            <a:r>
              <a:rPr lang="en-US" altLang="zh-CN" dirty="0"/>
              <a:t>44.1%</a:t>
            </a:r>
          </a:p>
          <a:p>
            <a:r>
              <a:rPr lang="zh-CN" altLang="en-US" dirty="0"/>
              <a:t>截稿日期：</a:t>
            </a:r>
            <a:r>
              <a:rPr lang="en-US" altLang="zh-CN" dirty="0"/>
              <a:t>2018.9.25</a:t>
            </a:r>
            <a:endParaRPr lang="zh-CN" altLang="en-US" dirty="0"/>
          </a:p>
        </p:txBody>
      </p:sp>
    </p:spTree>
    <p:extLst>
      <p:ext uri="{BB962C8B-B14F-4D97-AF65-F5344CB8AC3E}">
        <p14:creationId xmlns:p14="http://schemas.microsoft.com/office/powerpoint/2010/main" val="115307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0237E1D-BB63-4093-83DB-4809718ABEE1}"/>
              </a:ext>
            </a:extLst>
          </p:cNvPr>
          <p:cNvSpPr/>
          <p:nvPr/>
        </p:nvSpPr>
        <p:spPr>
          <a:xfrm>
            <a:off x="261764" y="188640"/>
            <a:ext cx="756938" cy="369332"/>
          </a:xfrm>
          <a:prstGeom prst="rect">
            <a:avLst/>
          </a:prstGeom>
        </p:spPr>
        <p:txBody>
          <a:bodyPr wrap="none">
            <a:spAutoFit/>
          </a:bodyPr>
          <a:lstStyle/>
          <a:p>
            <a:r>
              <a:rPr lang="en-US" altLang="zh-CN" kern="100" dirty="0">
                <a:solidFill>
                  <a:schemeClr val="dk1"/>
                </a:solidFill>
              </a:rPr>
              <a:t>SEKE</a:t>
            </a:r>
          </a:p>
        </p:txBody>
      </p:sp>
      <p:pic>
        <p:nvPicPr>
          <p:cNvPr id="4" name="图片 3">
            <a:extLst>
              <a:ext uri="{FF2B5EF4-FFF2-40B4-BE49-F238E27FC236}">
                <a16:creationId xmlns:a16="http://schemas.microsoft.com/office/drawing/2014/main" id="{55CE255A-9E54-4C94-B370-FD01869EF4BA}"/>
              </a:ext>
            </a:extLst>
          </p:cNvPr>
          <p:cNvPicPr>
            <a:picLocks noChangeAspect="1"/>
          </p:cNvPicPr>
          <p:nvPr/>
        </p:nvPicPr>
        <p:blipFill rotWithShape="1">
          <a:blip r:embed="rId3"/>
          <a:srcRect l="3329" t="11140" r="73040" b="30563"/>
          <a:stretch/>
        </p:blipFill>
        <p:spPr>
          <a:xfrm>
            <a:off x="1018702" y="188640"/>
            <a:ext cx="4680520" cy="6495123"/>
          </a:xfrm>
          <a:prstGeom prst="rect">
            <a:avLst/>
          </a:prstGeom>
        </p:spPr>
      </p:pic>
      <p:pic>
        <p:nvPicPr>
          <p:cNvPr id="5" name="图片 4">
            <a:extLst>
              <a:ext uri="{FF2B5EF4-FFF2-40B4-BE49-F238E27FC236}">
                <a16:creationId xmlns:a16="http://schemas.microsoft.com/office/drawing/2014/main" id="{3D292118-5528-43A5-ACEB-FC9E8E955D81}"/>
              </a:ext>
            </a:extLst>
          </p:cNvPr>
          <p:cNvPicPr>
            <a:picLocks noChangeAspect="1"/>
          </p:cNvPicPr>
          <p:nvPr/>
        </p:nvPicPr>
        <p:blipFill rotWithShape="1">
          <a:blip r:embed="rId4"/>
          <a:srcRect l="3330" t="14291" r="75403" b="34246"/>
          <a:stretch/>
        </p:blipFill>
        <p:spPr>
          <a:xfrm>
            <a:off x="6489604" y="215988"/>
            <a:ext cx="4771926" cy="6495123"/>
          </a:xfrm>
          <a:prstGeom prst="rect">
            <a:avLst/>
          </a:prstGeom>
        </p:spPr>
      </p:pic>
    </p:spTree>
    <p:extLst>
      <p:ext uri="{BB962C8B-B14F-4D97-AF65-F5344CB8AC3E}">
        <p14:creationId xmlns:p14="http://schemas.microsoft.com/office/powerpoint/2010/main" val="145219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0237E1D-BB63-4093-83DB-4809718ABEE1}"/>
              </a:ext>
            </a:extLst>
          </p:cNvPr>
          <p:cNvSpPr/>
          <p:nvPr/>
        </p:nvSpPr>
        <p:spPr>
          <a:xfrm>
            <a:off x="261764" y="188640"/>
            <a:ext cx="756938" cy="369332"/>
          </a:xfrm>
          <a:prstGeom prst="rect">
            <a:avLst/>
          </a:prstGeom>
        </p:spPr>
        <p:txBody>
          <a:bodyPr wrap="none">
            <a:spAutoFit/>
          </a:bodyPr>
          <a:lstStyle/>
          <a:p>
            <a:r>
              <a:rPr lang="en-US" altLang="zh-CN" kern="100" dirty="0">
                <a:solidFill>
                  <a:schemeClr val="dk1"/>
                </a:solidFill>
              </a:rPr>
              <a:t>SEKE</a:t>
            </a:r>
          </a:p>
        </p:txBody>
      </p:sp>
      <p:pic>
        <p:nvPicPr>
          <p:cNvPr id="2" name="图片 1">
            <a:extLst>
              <a:ext uri="{FF2B5EF4-FFF2-40B4-BE49-F238E27FC236}">
                <a16:creationId xmlns:a16="http://schemas.microsoft.com/office/drawing/2014/main" id="{1D503531-1EE2-459C-94CF-1461E5BA0E20}"/>
              </a:ext>
            </a:extLst>
          </p:cNvPr>
          <p:cNvPicPr>
            <a:picLocks noChangeAspect="1"/>
          </p:cNvPicPr>
          <p:nvPr/>
        </p:nvPicPr>
        <p:blipFill rotWithShape="1">
          <a:blip r:embed="rId3"/>
          <a:srcRect l="3329" t="11141" r="71859" b="30045"/>
          <a:stretch/>
        </p:blipFill>
        <p:spPr>
          <a:xfrm>
            <a:off x="549796" y="589527"/>
            <a:ext cx="4536504" cy="6048674"/>
          </a:xfrm>
          <a:prstGeom prst="rect">
            <a:avLst/>
          </a:prstGeom>
        </p:spPr>
      </p:pic>
      <p:pic>
        <p:nvPicPr>
          <p:cNvPr id="4" name="图片 3">
            <a:extLst>
              <a:ext uri="{FF2B5EF4-FFF2-40B4-BE49-F238E27FC236}">
                <a16:creationId xmlns:a16="http://schemas.microsoft.com/office/drawing/2014/main" id="{EBDDD36A-846F-4CA6-9BF8-57CD351CBDE9}"/>
              </a:ext>
            </a:extLst>
          </p:cNvPr>
          <p:cNvPicPr>
            <a:picLocks noChangeAspect="1"/>
          </p:cNvPicPr>
          <p:nvPr/>
        </p:nvPicPr>
        <p:blipFill rotWithShape="1">
          <a:blip r:embed="rId4"/>
          <a:srcRect l="3329" t="14291" r="73040" b="41598"/>
          <a:stretch/>
        </p:blipFill>
        <p:spPr>
          <a:xfrm>
            <a:off x="6094412" y="557972"/>
            <a:ext cx="4536504" cy="4763331"/>
          </a:xfrm>
          <a:prstGeom prst="rect">
            <a:avLst/>
          </a:prstGeom>
        </p:spPr>
      </p:pic>
      <p:sp>
        <p:nvSpPr>
          <p:cNvPr id="5" name="文本框 4">
            <a:extLst>
              <a:ext uri="{FF2B5EF4-FFF2-40B4-BE49-F238E27FC236}">
                <a16:creationId xmlns:a16="http://schemas.microsoft.com/office/drawing/2014/main" id="{0E0A13C3-7587-4D18-9EEA-2ADBA1C3B2F1}"/>
              </a:ext>
            </a:extLst>
          </p:cNvPr>
          <p:cNvSpPr txBox="1"/>
          <p:nvPr/>
        </p:nvSpPr>
        <p:spPr>
          <a:xfrm>
            <a:off x="5844186" y="5681105"/>
            <a:ext cx="3804247" cy="646331"/>
          </a:xfrm>
          <a:prstGeom prst="rect">
            <a:avLst/>
          </a:prstGeom>
          <a:noFill/>
        </p:spPr>
        <p:txBody>
          <a:bodyPr wrap="none" rtlCol="0">
            <a:spAutoFit/>
          </a:bodyPr>
          <a:lstStyle/>
          <a:p>
            <a:r>
              <a:rPr lang="zh-CN" altLang="en-US" dirty="0"/>
              <a:t>录取率：</a:t>
            </a:r>
            <a:r>
              <a:rPr lang="en-US" altLang="zh-CN" dirty="0"/>
              <a:t>2005</a:t>
            </a:r>
            <a:r>
              <a:rPr lang="zh-CN" altLang="en-US" dirty="0"/>
              <a:t>年</a:t>
            </a:r>
            <a:r>
              <a:rPr lang="en-US" altLang="zh-CN" dirty="0"/>
              <a:t>51.1%  2003</a:t>
            </a:r>
            <a:r>
              <a:rPr lang="zh-CN" altLang="en-US" dirty="0"/>
              <a:t>年</a:t>
            </a:r>
            <a:r>
              <a:rPr lang="en-US" altLang="zh-CN" dirty="0"/>
              <a:t>66.7%</a:t>
            </a:r>
          </a:p>
          <a:p>
            <a:r>
              <a:rPr lang="zh-CN" altLang="en-US" dirty="0"/>
              <a:t>截稿日期：</a:t>
            </a:r>
            <a:r>
              <a:rPr lang="en-US" altLang="zh-CN"/>
              <a:t>2019.3.1</a:t>
            </a:r>
            <a:endParaRPr lang="zh-CN" altLang="en-US" dirty="0"/>
          </a:p>
        </p:txBody>
      </p:sp>
    </p:spTree>
    <p:extLst>
      <p:ext uri="{BB962C8B-B14F-4D97-AF65-F5344CB8AC3E}">
        <p14:creationId xmlns:p14="http://schemas.microsoft.com/office/powerpoint/2010/main" val="189708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BA86C3D-3D34-4D3C-8194-D5288A911F7F}"/>
              </a:ext>
            </a:extLst>
          </p:cNvPr>
          <p:cNvSpPr/>
          <p:nvPr/>
        </p:nvSpPr>
        <p:spPr>
          <a:xfrm>
            <a:off x="621804" y="620688"/>
            <a:ext cx="1031051" cy="369332"/>
          </a:xfrm>
          <a:prstGeom prst="rect">
            <a:avLst/>
          </a:prstGeom>
        </p:spPr>
        <p:txBody>
          <a:bodyPr wrap="none">
            <a:spAutoFit/>
          </a:bodyPr>
          <a:lstStyle/>
          <a:p>
            <a:r>
              <a:rPr lang="en-US" altLang="zh-CN" dirty="0">
                <a:solidFill>
                  <a:srgbClr val="333333"/>
                </a:solidFill>
                <a:latin typeface="Helvetica Neue"/>
              </a:rPr>
              <a:t>GECCO</a:t>
            </a:r>
          </a:p>
        </p:txBody>
      </p:sp>
      <p:pic>
        <p:nvPicPr>
          <p:cNvPr id="3" name="图片 2">
            <a:extLst>
              <a:ext uri="{FF2B5EF4-FFF2-40B4-BE49-F238E27FC236}">
                <a16:creationId xmlns:a16="http://schemas.microsoft.com/office/drawing/2014/main" id="{83F92AD7-A629-442C-90B0-986029FA1803}"/>
              </a:ext>
            </a:extLst>
          </p:cNvPr>
          <p:cNvPicPr>
            <a:picLocks noChangeAspect="1"/>
          </p:cNvPicPr>
          <p:nvPr/>
        </p:nvPicPr>
        <p:blipFill rotWithShape="1">
          <a:blip r:embed="rId3"/>
          <a:srcRect l="3329" t="16391" r="54726" b="73106"/>
          <a:stretch/>
        </p:blipFill>
        <p:spPr>
          <a:xfrm>
            <a:off x="470587" y="1268760"/>
            <a:ext cx="11247650" cy="1584176"/>
          </a:xfrm>
          <a:prstGeom prst="rect">
            <a:avLst/>
          </a:prstGeom>
        </p:spPr>
      </p:pic>
      <p:sp>
        <p:nvSpPr>
          <p:cNvPr id="4" name="文本框 3">
            <a:extLst>
              <a:ext uri="{FF2B5EF4-FFF2-40B4-BE49-F238E27FC236}">
                <a16:creationId xmlns:a16="http://schemas.microsoft.com/office/drawing/2014/main" id="{A6F987A9-EE14-4569-BD5B-024C53424208}"/>
              </a:ext>
            </a:extLst>
          </p:cNvPr>
          <p:cNvSpPr txBox="1"/>
          <p:nvPr/>
        </p:nvSpPr>
        <p:spPr>
          <a:xfrm>
            <a:off x="3489370" y="4869160"/>
            <a:ext cx="5210081" cy="646331"/>
          </a:xfrm>
          <a:prstGeom prst="rect">
            <a:avLst/>
          </a:prstGeom>
          <a:noFill/>
        </p:spPr>
        <p:txBody>
          <a:bodyPr wrap="none" rtlCol="0">
            <a:spAutoFit/>
          </a:bodyPr>
          <a:lstStyle/>
          <a:p>
            <a:r>
              <a:rPr lang="zh-CN" altLang="en-US" dirty="0"/>
              <a:t>录取率：</a:t>
            </a:r>
            <a:r>
              <a:rPr lang="en-US" altLang="zh-CN" dirty="0"/>
              <a:t>2010</a:t>
            </a:r>
            <a:r>
              <a:rPr lang="zh-CN" altLang="en-US" dirty="0"/>
              <a:t>年</a:t>
            </a:r>
            <a:r>
              <a:rPr lang="en-US" altLang="zh-CN" dirty="0"/>
              <a:t>45.3%  2009</a:t>
            </a:r>
            <a:r>
              <a:rPr lang="zh-CN" altLang="en-US" dirty="0"/>
              <a:t>年</a:t>
            </a:r>
            <a:r>
              <a:rPr lang="en-US" altLang="zh-CN" dirty="0"/>
              <a:t>41.4%  2008</a:t>
            </a:r>
            <a:r>
              <a:rPr lang="zh-CN" altLang="en-US" dirty="0"/>
              <a:t>年</a:t>
            </a:r>
            <a:r>
              <a:rPr lang="en-US" altLang="zh-CN" dirty="0"/>
              <a:t>44.1%</a:t>
            </a:r>
          </a:p>
          <a:p>
            <a:r>
              <a:rPr lang="zh-CN" altLang="en-US" dirty="0"/>
              <a:t>截稿日期：</a:t>
            </a:r>
            <a:r>
              <a:rPr lang="en-US" altLang="zh-CN" dirty="0"/>
              <a:t>2019.1.30</a:t>
            </a:r>
            <a:endParaRPr lang="zh-CN" altLang="en-US" dirty="0"/>
          </a:p>
        </p:txBody>
      </p:sp>
    </p:spTree>
    <p:extLst>
      <p:ext uri="{BB962C8B-B14F-4D97-AF65-F5344CB8AC3E}">
        <p14:creationId xmlns:p14="http://schemas.microsoft.com/office/powerpoint/2010/main" val="328050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A3BD70-34C3-4669-8C45-814DC5B5A3C4}"/>
              </a:ext>
            </a:extLst>
          </p:cNvPr>
          <p:cNvSpPr/>
          <p:nvPr/>
        </p:nvSpPr>
        <p:spPr>
          <a:xfrm>
            <a:off x="261764" y="188640"/>
            <a:ext cx="694101" cy="376000"/>
          </a:xfrm>
          <a:prstGeom prst="rect">
            <a:avLst/>
          </a:prstGeom>
        </p:spPr>
        <p:txBody>
          <a:bodyPr wrap="none">
            <a:spAutoFit/>
          </a:bodyPr>
          <a:lstStyle/>
          <a:p>
            <a:pPr marL="45720">
              <a:lnSpc>
                <a:spcPct val="107000"/>
              </a:lnSpc>
              <a:spcAft>
                <a:spcPts val="0"/>
              </a:spcAft>
            </a:pPr>
            <a:r>
              <a:rPr lang="en-US" altLang="zh-CN" kern="100" dirty="0"/>
              <a:t>ICC </a:t>
            </a:r>
            <a:endParaRPr lang="zh-CN" altLang="zh-CN" kern="100" dirty="0">
              <a:solidFill>
                <a:srgbClr val="000000"/>
              </a:solidFill>
              <a:latin typeface="Calibri" panose="020F0502020204030204" pitchFamily="34" charset="0"/>
              <a:ea typeface="Calibri" panose="020F0502020204030204" pitchFamily="34" charset="0"/>
            </a:endParaRPr>
          </a:p>
        </p:txBody>
      </p:sp>
      <p:sp>
        <p:nvSpPr>
          <p:cNvPr id="3" name="Rectangle 1">
            <a:extLst>
              <a:ext uri="{FF2B5EF4-FFF2-40B4-BE49-F238E27FC236}">
                <a16:creationId xmlns:a16="http://schemas.microsoft.com/office/drawing/2014/main" id="{D09ACAA8-2F9E-4ED4-8B82-7F4B8869DEB5}"/>
              </a:ext>
            </a:extLst>
          </p:cNvPr>
          <p:cNvSpPr>
            <a:spLocks noChangeArrowheads="1"/>
          </p:cNvSpPr>
          <p:nvPr/>
        </p:nvSpPr>
        <p:spPr bwMode="auto">
          <a:xfrm>
            <a:off x="1269876" y="376640"/>
            <a:ext cx="5339872" cy="621963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333333"/>
                </a:solidFill>
                <a:effectLst/>
                <a:latin typeface="Arial Unicode MS" panose="020B0604020202020204" pitchFamily="34" charset="-122"/>
                <a:ea typeface="Monaco"/>
              </a:rPr>
              <a:t>主题：</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Ad Hoc and Sensor Networks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Cognitive Radio and Networks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Communication and Information Systems Security Communication QoS, Reliability and Modeling Communication Software, Services and Multimedia Applications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Communication Theory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Green Communication Systems and Networks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Mobile and Wireless Networks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Next-Generation Networking and Internet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Optical Networks and Systems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Signal Processing for Communications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Wireless Communications</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Selected Areas in Communications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Access Systems and Networks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Big Data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Data Storage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E-Health</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Internet of Things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Millimeter Wave Communications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Molecular, Biological, and Multi-Scale Communications Satellite and Space Communications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Smart Grid Communications </a:t>
            </a:r>
            <a:endParaRPr kumimoji="0" lang="en-US" altLang="zh-CN" sz="1600" b="0" i="0" u="none" strike="noStrike" cap="none" normalizeH="0" baseline="0" dirty="0">
              <a:ln>
                <a:noFill/>
              </a:ln>
              <a:solidFill>
                <a:srgbClr val="333333"/>
              </a:solidFill>
              <a:effectLst/>
              <a:latin typeface="Arial Unicode MS" panose="020B0604020202020204" pitchFamily="34" charset="-122"/>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Unicode MS" panose="020B0604020202020204" pitchFamily="34" charset="-122"/>
                <a:ea typeface="Monaco"/>
              </a:rPr>
              <a:t>Social Networking</a:t>
            </a:r>
            <a:r>
              <a:rPr kumimoji="0" lang="zh-CN" altLang="zh-CN" sz="1200" b="0" i="0" u="none" strike="noStrike" cap="none" normalizeH="0" baseline="0" dirty="0">
                <a:ln>
                  <a:noFill/>
                </a:ln>
                <a:solidFill>
                  <a:schemeClr val="tx1"/>
                </a:solidFill>
                <a:effectLst/>
              </a:rPr>
              <a:t> </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85890775-778B-4C39-AC74-A4740D71CBF4}"/>
              </a:ext>
            </a:extLst>
          </p:cNvPr>
          <p:cNvSpPr txBox="1"/>
          <p:nvPr/>
        </p:nvSpPr>
        <p:spPr>
          <a:xfrm>
            <a:off x="6772165" y="2636912"/>
            <a:ext cx="5036956" cy="646331"/>
          </a:xfrm>
          <a:prstGeom prst="rect">
            <a:avLst/>
          </a:prstGeom>
          <a:noFill/>
        </p:spPr>
        <p:txBody>
          <a:bodyPr wrap="none" rtlCol="0">
            <a:spAutoFit/>
          </a:bodyPr>
          <a:lstStyle/>
          <a:p>
            <a:r>
              <a:rPr lang="zh-CN" altLang="en-US" dirty="0"/>
              <a:t>录取率：</a:t>
            </a:r>
            <a:r>
              <a:rPr lang="en-US" altLang="zh-CN" dirty="0"/>
              <a:t>2018</a:t>
            </a:r>
            <a:r>
              <a:rPr lang="zh-CN" altLang="en-US" dirty="0"/>
              <a:t>年</a:t>
            </a:r>
            <a:r>
              <a:rPr lang="en-US" altLang="zh-CN" dirty="0"/>
              <a:t>40%  2017</a:t>
            </a:r>
            <a:r>
              <a:rPr lang="zh-CN" altLang="en-US" dirty="0"/>
              <a:t>年</a:t>
            </a:r>
            <a:r>
              <a:rPr lang="en-US" altLang="zh-CN" dirty="0"/>
              <a:t>38.1%  2016</a:t>
            </a:r>
            <a:r>
              <a:rPr lang="zh-CN" altLang="en-US" dirty="0"/>
              <a:t>年</a:t>
            </a:r>
            <a:r>
              <a:rPr lang="en-US" altLang="zh-CN" dirty="0"/>
              <a:t>38.9%</a:t>
            </a:r>
          </a:p>
          <a:p>
            <a:r>
              <a:rPr lang="zh-CN" altLang="en-US" dirty="0"/>
              <a:t>截稿日期：</a:t>
            </a:r>
            <a:r>
              <a:rPr lang="en-US" altLang="zh-CN" dirty="0"/>
              <a:t>2018.11.14</a:t>
            </a:r>
            <a:endParaRPr lang="zh-CN" altLang="en-US" dirty="0"/>
          </a:p>
        </p:txBody>
      </p:sp>
    </p:spTree>
    <p:extLst>
      <p:ext uri="{BB962C8B-B14F-4D97-AF65-F5344CB8AC3E}">
        <p14:creationId xmlns:p14="http://schemas.microsoft.com/office/powerpoint/2010/main" val="401854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atercolor_16x9">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_10793100_TF02886637_TF02886637" id="{4D89CBF9-9797-4DDB-83C8-BAF75C5C92D3}" vid="{7730F6EE-BAB5-4E80-BD6A-96C6496F45B7}"/>
    </a:ext>
  </a:extLst>
</a:theme>
</file>

<file path=ppt/theme/theme2.xml><?xml version="1.0" encoding="utf-8"?>
<a:theme xmlns:a="http://schemas.openxmlformats.org/drawingml/2006/main" name="办公室主题">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办公室主题">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水彩演示文稿（宽屏）</Template>
  <TotalTime>148</TotalTime>
  <Words>4254</Words>
  <Application>Microsoft Office PowerPoint</Application>
  <PresentationFormat>自定义</PresentationFormat>
  <Paragraphs>773</Paragraphs>
  <Slides>44</Slides>
  <Notes>44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44</vt:i4>
      </vt:variant>
    </vt:vector>
  </HeadingPairs>
  <TitlesOfParts>
    <vt:vector size="52" baseType="lpstr">
      <vt:lpstr>Arial Unicode MS</vt:lpstr>
      <vt:lpstr>Helvetica Neue</vt:lpstr>
      <vt:lpstr>Monaco</vt:lpstr>
      <vt:lpstr>宋体</vt:lpstr>
      <vt:lpstr>Arial</vt:lpstr>
      <vt:lpstr>Calibri</vt:lpstr>
      <vt:lpstr>Palatino Linotype</vt:lpstr>
      <vt:lpstr>Watercolor_16x9</vt:lpstr>
      <vt:lpstr>组会汇报</vt:lpstr>
      <vt:lpstr>计算机网络</vt:lpstr>
      <vt:lpstr>计算机网络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组会汇报</dc:title>
  <dc:creator>胡 悦</dc:creator>
  <cp:lastModifiedBy>胡 悦</cp:lastModifiedBy>
  <cp:revision>22</cp:revision>
  <dcterms:created xsi:type="dcterms:W3CDTF">2018-11-05T14:10:37Z</dcterms:created>
  <dcterms:modified xsi:type="dcterms:W3CDTF">2018-11-06T09:21:20Z</dcterms:modified>
</cp:coreProperties>
</file>